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5" r:id="rId3"/>
    <p:sldId id="277" r:id="rId4"/>
    <p:sldId id="260" r:id="rId5"/>
    <p:sldId id="267" r:id="rId6"/>
    <p:sldId id="266" r:id="rId7"/>
    <p:sldId id="269" r:id="rId8"/>
    <p:sldId id="278" r:id="rId9"/>
    <p:sldId id="268" r:id="rId10"/>
    <p:sldId id="27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2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30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96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80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17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3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502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30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599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081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749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2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A46FE-C943-4CF2-978D-A075B82E7956}" type="datetimeFigureOut">
              <a:rPr lang="en-GB" smtClean="0"/>
              <a:t>11/03/2019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571E51-61B1-4AFA-99F4-19D98A4529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146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Dates Paper two</a:t>
            </a:r>
            <a:br>
              <a:rPr lang="en-GB" dirty="0" smtClean="0"/>
            </a:br>
            <a:r>
              <a:rPr lang="en-GB" dirty="0" smtClean="0"/>
              <a:t>American West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458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488950"/>
            <a:ext cx="5086350" cy="5981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5" y="384175"/>
            <a:ext cx="2362200" cy="6086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675" y="488950"/>
            <a:ext cx="2381250" cy="46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CB2BBC-7424-4026-930D-52AA524DF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656" y="88900"/>
            <a:ext cx="4706919" cy="6421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2ADF85-16AC-43B3-B30C-550EEFF0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75" y="0"/>
            <a:ext cx="5255161" cy="64215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6200000">
            <a:off x="63500" y="1498601"/>
            <a:ext cx="16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 key 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81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 rot="3158500">
            <a:off x="3146425" y="4195234"/>
            <a:ext cx="18383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B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1851—Indian Appropriations Act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ontrol 3"/>
          <p:cNvSpPr>
            <a:spLocks noChangeArrowheads="1" noChangeShapeType="1"/>
          </p:cNvSpPr>
          <p:nvPr/>
        </p:nvSpPr>
        <p:spPr bwMode="auto">
          <a:xfrm>
            <a:off x="863600" y="3391958"/>
            <a:ext cx="9721850" cy="368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-3299462">
            <a:off x="3082132" y="2402152"/>
            <a:ext cx="16891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5B1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1029" name="AutoShape 5"/>
          <p:cNvCxnSpPr>
            <a:cxnSpLocks noChangeShapeType="1"/>
          </p:cNvCxnSpPr>
          <p:nvPr/>
        </p:nvCxnSpPr>
        <p:spPr bwMode="auto">
          <a:xfrm flipV="1">
            <a:off x="827088" y="3339571"/>
            <a:ext cx="4098925" cy="11112"/>
          </a:xfrm>
          <a:prstGeom prst="straightConnector1">
            <a:avLst/>
          </a:prstGeom>
          <a:noFill/>
          <a:ln w="25400">
            <a:solidFill>
              <a:srgbClr val="FFC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" name="Text Box 6"/>
          <p:cNvSpPr txBox="1">
            <a:spLocks noChangeArrowheads="1"/>
          </p:cNvSpPr>
          <p:nvPr/>
        </p:nvSpPr>
        <p:spPr bwMode="auto">
          <a:xfrm rot="-3257824">
            <a:off x="878682" y="2676789"/>
            <a:ext cx="1144588" cy="282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1836 – Oregon Trail opens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 rot="3112103">
            <a:off x="2911476" y="4044420"/>
            <a:ext cx="1477962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1849– California Gold Rush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 rot="3127935">
            <a:off x="2376488" y="4376208"/>
            <a:ext cx="2355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1846– Oregon Treaty agreed with Britain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 rot="-3253183">
            <a:off x="2401094" y="2525977"/>
            <a:ext cx="15033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1846—Mormon Migration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 rot="-3273249">
            <a:off x="3126582" y="2470414"/>
            <a:ext cx="16129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2D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 rot="-3264131">
            <a:off x="3156744" y="2533915"/>
            <a:ext cx="15494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1851—Fort Laramie Treaty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 rot="-3193521">
            <a:off x="4237832" y="2602177"/>
            <a:ext cx="143033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5B1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1861—American Civil War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 rot="3284216">
            <a:off x="4187825" y="4355571"/>
            <a:ext cx="1931988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1862— Homestead Act Passed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 rot="-24802214">
            <a:off x="4507707" y="2672027"/>
            <a:ext cx="1347787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5B1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1862—Little Crow’s War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 rot="3321769">
            <a:off x="4434682" y="4280164"/>
            <a:ext cx="1944688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1862—Pacific Railroad Act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 rot="-3158818">
            <a:off x="4667250" y="2534708"/>
            <a:ext cx="17589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5B1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1864– Sand Creek Massacre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 rot="-3330941">
            <a:off x="5032375" y="2321983"/>
            <a:ext cx="2095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5B18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1868—Fort Laramie Treaty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 rot="3184301">
            <a:off x="4954588" y="4173008"/>
            <a:ext cx="14541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2D05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1866— Red  Clouds War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 rot="3148387">
            <a:off x="4977607" y="4410339"/>
            <a:ext cx="24177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1868—Transcontinental Railroad complete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 rot="-3201888">
            <a:off x="5586413" y="2499783"/>
            <a:ext cx="17081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1873—Timber Culture Act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 rot="3054832">
            <a:off x="5449888" y="4566708"/>
            <a:ext cx="27940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1874— Joseph Glidden invented barbed wire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 rot="2991182">
            <a:off x="5901531" y="4140465"/>
            <a:ext cx="1787525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1875—Black Hill Gold Rush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 rot="-67989639">
            <a:off x="5545137" y="2036234"/>
            <a:ext cx="2855913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1875—Destruction of the Southern Buffalo Herd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 rot="-3176658">
            <a:off x="5997575" y="2441046"/>
            <a:ext cx="1817688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1876—Battle of Little Big Horn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 rot="-3163033">
            <a:off x="6441282" y="2373577"/>
            <a:ext cx="1970087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1879—Exoduster Movement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 rot="2872107">
            <a:off x="6773862" y="4165071"/>
            <a:ext cx="17494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1881-  Gunfight at OK Coral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 rot="-3136991">
            <a:off x="6612732" y="1813189"/>
            <a:ext cx="3454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1883—Destruction of the Northern Buffalo Herd completed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 rot="-3142237">
            <a:off x="6932613" y="1980671"/>
            <a:ext cx="307816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1885—All Native Americans confined to reservations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 rot="-3100714">
            <a:off x="7456488" y="2587096"/>
            <a:ext cx="152241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1886– 87—Harsh Winter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 rot="2932697">
            <a:off x="7602538" y="3979333"/>
            <a:ext cx="13208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1887—Dawes Act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31"/>
          <p:cNvSpPr txBox="1">
            <a:spLocks noChangeArrowheads="1"/>
          </p:cNvSpPr>
          <p:nvPr/>
        </p:nvSpPr>
        <p:spPr bwMode="auto">
          <a:xfrm rot="2888760">
            <a:off x="7944644" y="4143640"/>
            <a:ext cx="16256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1890—Frontier Closed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-3082300">
            <a:off x="7852569" y="2433902"/>
            <a:ext cx="19002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1890—Wounded Knee Massacre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4" name="Text Box 33"/>
          <p:cNvSpPr txBox="1">
            <a:spLocks noChangeArrowheads="1"/>
          </p:cNvSpPr>
          <p:nvPr/>
        </p:nvSpPr>
        <p:spPr bwMode="auto">
          <a:xfrm rot="2852977">
            <a:off x="8130381" y="4197615"/>
            <a:ext cx="1819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1892—Johnson County War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5" name="Text Box 34"/>
          <p:cNvSpPr txBox="1">
            <a:spLocks noChangeArrowheads="1"/>
          </p:cNvSpPr>
          <p:nvPr/>
        </p:nvSpPr>
        <p:spPr bwMode="auto">
          <a:xfrm rot="-3109700">
            <a:off x="8245475" y="2485496"/>
            <a:ext cx="1766887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99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1893—Oklahoma Land Rush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9" name="Picture 35" descr="Cree Indians performing a Sun d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76" y="5074709"/>
            <a:ext cx="2581275" cy="17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Indians hunting buffal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5" y="449156"/>
            <a:ext cx="234315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Text Box 37"/>
          <p:cNvSpPr txBox="1">
            <a:spLocks noChangeArrowheads="1"/>
          </p:cNvSpPr>
          <p:nvPr/>
        </p:nvSpPr>
        <p:spPr bwMode="auto">
          <a:xfrm>
            <a:off x="8636000" y="5244571"/>
            <a:ext cx="1695450" cy="1350962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Structure: </a:t>
            </a:r>
            <a:r>
              <a:rPr kumimoji="0" lang="en-GB" altLang="en-US" sz="1000" b="1" i="1" u="sng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Tribe</a:t>
            </a:r>
            <a:endParaRPr kumimoji="0" lang="en-GB" altLang="en-US" sz="1000" b="1" i="0" u="sng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Bands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Chiefs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Tribes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Warrior Societies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7" name="Text Box 38"/>
          <p:cNvSpPr txBox="1">
            <a:spLocks noChangeArrowheads="1"/>
          </p:cNvSpPr>
          <p:nvPr/>
        </p:nvSpPr>
        <p:spPr bwMode="auto">
          <a:xfrm>
            <a:off x="3770313" y="452444"/>
            <a:ext cx="1778000" cy="1311275"/>
          </a:xfrm>
          <a:prstGeom prst="rect">
            <a:avLst/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Structure: </a:t>
            </a:r>
            <a:r>
              <a:rPr kumimoji="0" lang="en-GB" altLang="en-US" sz="1000" b="1" i="1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Law Enforcements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US Marshals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Deputy Marshals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Town Marshals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Sheriffs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63" name="AutoShape 39"/>
          <p:cNvCxnSpPr>
            <a:cxnSpLocks noChangeShapeType="1"/>
          </p:cNvCxnSpPr>
          <p:nvPr/>
        </p:nvCxnSpPr>
        <p:spPr bwMode="auto">
          <a:xfrm flipV="1">
            <a:off x="4926013" y="3339571"/>
            <a:ext cx="1576387" cy="11112"/>
          </a:xfrm>
          <a:prstGeom prst="straightConnector1">
            <a:avLst/>
          </a:prstGeom>
          <a:noFill/>
          <a:ln w="25400">
            <a:solidFill>
              <a:srgbClr val="0852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64" name="AutoShape 40"/>
          <p:cNvCxnSpPr>
            <a:cxnSpLocks noChangeShapeType="1"/>
          </p:cNvCxnSpPr>
          <p:nvPr/>
        </p:nvCxnSpPr>
        <p:spPr bwMode="auto">
          <a:xfrm>
            <a:off x="6556375" y="3339571"/>
            <a:ext cx="2816225" cy="11112"/>
          </a:xfrm>
          <a:prstGeom prst="straightConnector1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pic>
        <p:nvPicPr>
          <p:cNvPr id="1065" name="Picture 41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463521"/>
            <a:ext cx="2190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66" name="Picture 42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4747683"/>
            <a:ext cx="1619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67" name="Picture 43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9013" y="4155546"/>
            <a:ext cx="2159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68" name="Picture 44" descr="monopoly-house-15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2069571"/>
            <a:ext cx="280987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69" name="Picture 45" descr="monopoly-house-15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1871133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0" name="Picture 46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5111221"/>
            <a:ext cx="2190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1" name="Picture 47" descr="monopoly-house-15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766733"/>
            <a:ext cx="21748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2" name="Picture 48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2850621"/>
            <a:ext cx="2190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3" name="Picture 49" descr="monopoly-house-15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971521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4" name="Picture 50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4766733"/>
            <a:ext cx="2190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5" name="Picture 51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4911196"/>
            <a:ext cx="2174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6" name="Picture 52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4788" y="2636308"/>
            <a:ext cx="2174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7" name="Picture 53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97488" y="1961621"/>
            <a:ext cx="2174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8" name="Picture 54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4188" y="2069571"/>
            <a:ext cx="2174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79" name="Picture 55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91213" y="1877483"/>
            <a:ext cx="2159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0" name="Picture 56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8250" y="1818746"/>
            <a:ext cx="2174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1" name="Picture 57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1877483"/>
            <a:ext cx="219075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2" name="Picture 58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2350558"/>
            <a:ext cx="1619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3" name="Picture 59" descr="bird-feather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844146"/>
            <a:ext cx="1666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4" name="Picture 60" descr="bird-feather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1547283"/>
            <a:ext cx="1936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5" name="Picture 61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621896"/>
            <a:ext cx="1619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6" name="Picture 62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51563" y="5028671"/>
            <a:ext cx="23812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7" name="Picture 63" descr="bird-feather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838171"/>
            <a:ext cx="1762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8" name="Picture 64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62825" y="4769908"/>
            <a:ext cx="217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89" name="Picture 65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88" y="4584171"/>
            <a:ext cx="160337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0" name="Picture 66" descr="monopoly-house-15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75" y="5387446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1" name="Picture 67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5466821"/>
            <a:ext cx="2190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2" name="Picture 68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4875" y="5328708"/>
            <a:ext cx="217488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3" name="Picture 69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0313" y="950383"/>
            <a:ext cx="2174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4" name="Picture 70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678921"/>
            <a:ext cx="1619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5" name="Picture 71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35863" y="1561571"/>
            <a:ext cx="2174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6" name="Picture 72" descr="bird-feather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1775883"/>
            <a:ext cx="16033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7" name="Picture 73" descr="monopoly-house-15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4892146"/>
            <a:ext cx="2190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8" name="Picture 74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5775" y="4755621"/>
            <a:ext cx="2174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099" name="Picture 75" descr="monopoly-house-15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815571"/>
            <a:ext cx="217488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0" name="Picture 76" descr="bird-feather[1]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790046"/>
            <a:ext cx="160338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1" name="Picture 77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899583"/>
            <a:ext cx="1619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2" name="Picture 78" descr="monopoly-house-15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1963208"/>
            <a:ext cx="2174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3" name="Picture 79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7825" y="1669521"/>
            <a:ext cx="217488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4" name="Picture 80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88" y="1398058"/>
            <a:ext cx="161925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5" name="Picture 81" descr="monopoly-house-15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1848908"/>
            <a:ext cx="2174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6" name="Picture 82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85338" y="1634596"/>
            <a:ext cx="2159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7" name="Picture 83" descr="monopoly-house-150[1]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4728633"/>
            <a:ext cx="217488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8" name="Picture 84" descr="monopoly-house-15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0" y="4371446"/>
            <a:ext cx="219075" cy="21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09" name="Picture 85" descr="monopoly-house-15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850" y="4620683"/>
            <a:ext cx="217488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10" name="Picture 86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38" y="4800071"/>
            <a:ext cx="1619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11" name="Picture 87" descr="bird-feather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450" y="4588933"/>
            <a:ext cx="161925" cy="22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1112" name="Picture 88" descr="CrossedSwords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9788" y="4971521"/>
            <a:ext cx="2174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028" name="Text Box 89"/>
          <p:cNvSpPr txBox="1">
            <a:spLocks noChangeArrowheads="1"/>
          </p:cNvSpPr>
          <p:nvPr/>
        </p:nvSpPr>
        <p:spPr bwMode="auto">
          <a:xfrm>
            <a:off x="1346200" y="4138083"/>
            <a:ext cx="985838" cy="17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Conflict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0" name="Text Box 90"/>
          <p:cNvSpPr txBox="1">
            <a:spLocks noChangeArrowheads="1"/>
          </p:cNvSpPr>
          <p:nvPr/>
        </p:nvSpPr>
        <p:spPr bwMode="auto">
          <a:xfrm>
            <a:off x="1370013" y="4463521"/>
            <a:ext cx="108585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Settlement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1" name="Text Box 91"/>
          <p:cNvSpPr txBox="1">
            <a:spLocks noChangeArrowheads="1"/>
          </p:cNvSpPr>
          <p:nvPr/>
        </p:nvSpPr>
        <p:spPr bwMode="auto">
          <a:xfrm>
            <a:off x="1370013" y="4660371"/>
            <a:ext cx="1211262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Native Americans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16" name="Picture 92" descr="bird-feather[1]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97400" y="4984221"/>
            <a:ext cx="2032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aphicFrame>
        <p:nvGraphicFramePr>
          <p:cNvPr id="1032" name="Table 10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95033"/>
              </p:ext>
            </p:extLst>
          </p:nvPr>
        </p:nvGraphicFramePr>
        <p:xfrm>
          <a:off x="701040" y="3379259"/>
          <a:ext cx="9723120" cy="367030"/>
        </p:xfrm>
        <a:graphic>
          <a:graphicData uri="http://schemas.openxmlformats.org/drawingml/2006/table">
            <a:tbl>
              <a:tblPr/>
              <a:tblGrid>
                <a:gridCol w="1215390">
                  <a:extLst>
                    <a:ext uri="{9D8B030D-6E8A-4147-A177-3AD203B41FA5}">
                      <a16:colId xmlns:a16="http://schemas.microsoft.com/office/drawing/2014/main" val="220313873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2234268142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310404523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3618478539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3405978061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4007395776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1308601744"/>
                    </a:ext>
                  </a:extLst>
                </a:gridCol>
                <a:gridCol w="1215390">
                  <a:extLst>
                    <a:ext uri="{9D8B030D-6E8A-4147-A177-3AD203B41FA5}">
                      <a16:colId xmlns:a16="http://schemas.microsoft.com/office/drawing/2014/main" val="3423241261"/>
                    </a:ext>
                  </a:extLst>
                </a:gridCol>
              </a:tblGrid>
              <a:tr h="3670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1835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1840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1850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1870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1880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1890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1895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341786"/>
                  </a:ext>
                </a:extLst>
              </a:tr>
            </a:tbl>
          </a:graphicData>
        </a:graphic>
      </p:graphicFrame>
      <p:sp>
        <p:nvSpPr>
          <p:cNvPr id="1033" name="Control 93"/>
          <p:cNvSpPr>
            <a:spLocks noChangeArrowheads="1" noChangeShapeType="1"/>
          </p:cNvSpPr>
          <p:nvPr/>
        </p:nvSpPr>
        <p:spPr bwMode="auto">
          <a:xfrm>
            <a:off x="1219200" y="7049718"/>
            <a:ext cx="9723438" cy="3667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5" name="WordArt 2"/>
          <p:cNvSpPr>
            <a:spLocks noChangeArrowheads="1" noChangeShapeType="1" noTextEdit="1"/>
          </p:cNvSpPr>
          <p:nvPr/>
        </p:nvSpPr>
        <p:spPr bwMode="auto">
          <a:xfrm>
            <a:off x="1596232" y="58209"/>
            <a:ext cx="8589962" cy="334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800" b="1" kern="10" dirty="0" smtClean="0">
                <a:ln w="10541" algn="ctr">
                  <a:solidFill>
                    <a:srgbClr val="5A5A5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American West</a:t>
            </a:r>
            <a:endParaRPr lang="en-GB" sz="2800" b="1" kern="10" dirty="0">
              <a:ln w="10541" algn="ctr">
                <a:solidFill>
                  <a:srgbClr val="5A5A5A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14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Academic Language</a:t>
            </a:r>
            <a:br>
              <a:rPr lang="en-GB" dirty="0" smtClean="0"/>
            </a:br>
            <a:r>
              <a:rPr lang="en-GB" dirty="0" smtClean="0"/>
              <a:t>Paper Two- American West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262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458787"/>
            <a:ext cx="4829175" cy="5991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125" y="1000125"/>
            <a:ext cx="4781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Dates Paper two</a:t>
            </a:r>
            <a:br>
              <a:rPr lang="en-GB" dirty="0" smtClean="0"/>
            </a:br>
            <a:r>
              <a:rPr lang="en-GB" dirty="0" smtClean="0"/>
              <a:t>Elizabeth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55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A0C90D-9D8B-4F29-B7F3-2AFF73AB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6597" y="508000"/>
            <a:ext cx="4891770" cy="6020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" y="1054100"/>
            <a:ext cx="1642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Some key dates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300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rol 2"/>
          <p:cNvSpPr>
            <a:spLocks noChangeArrowheads="1" noChangeShapeType="1"/>
          </p:cNvSpPr>
          <p:nvPr/>
        </p:nvSpPr>
        <p:spPr bwMode="auto">
          <a:xfrm>
            <a:off x="858837" y="3536950"/>
            <a:ext cx="9682163" cy="4270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841375" y="3517900"/>
            <a:ext cx="9753600" cy="9525"/>
          </a:xfrm>
          <a:prstGeom prst="straightConnector1">
            <a:avLst/>
          </a:prstGeom>
          <a:noFill/>
          <a:ln w="25400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3" name="Text Box 4"/>
          <p:cNvSpPr txBox="1">
            <a:spLocks noChangeArrowheads="1"/>
          </p:cNvSpPr>
          <p:nvPr/>
        </p:nvSpPr>
        <p:spPr bwMode="auto">
          <a:xfrm rot="-2951782">
            <a:off x="484981" y="2401094"/>
            <a:ext cx="25304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1558—Elizabeth Crowned Queen of England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-67763591">
            <a:off x="422275" y="1955800"/>
            <a:ext cx="404971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1559— Religious Settlement  -&gt; established Protestant Church and established herself as Supreme Governor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 rot="-24478927">
            <a:off x="1450182" y="1820068"/>
            <a:ext cx="41148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1562—Elizabeth ill with smallpox -&gt; was asked to marry/ name her successor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 rot="-67609673">
            <a:off x="2699544" y="2055019"/>
            <a:ext cx="348615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1568– John Hawkins ship attacked by Spanish in the West Indies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2712923">
            <a:off x="2902744" y="4625181"/>
            <a:ext cx="2713038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1568—Elizabeth imprisoned Mary Queen of Scots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 rot="-2851842">
            <a:off x="2871787" y="2054226"/>
            <a:ext cx="3567113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1569—Catholic rebellion to make Mary Queen of Scots Queen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 rot="2621503">
            <a:off x="3451225" y="4137025"/>
            <a:ext cx="1320800" cy="22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1570—Severe Poverty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 rot="18781432">
            <a:off x="2983707" y="1959768"/>
            <a:ext cx="42179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1570—Pope Pius IV excommunicated Elizabeth for naming herself Supreme Governor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 rot="-19074983">
            <a:off x="3544888" y="4575175"/>
            <a:ext cx="26685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1571— Rodolfi Plot -&gt;  Duke of Norfolk executed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 rot="2617916">
            <a:off x="4000500" y="4157663"/>
            <a:ext cx="1408113" cy="20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1572—Vagabonds Act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-2796353">
            <a:off x="3830638" y="1951037"/>
            <a:ext cx="37655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1572—Elizabeth sent secret aid to Protestants in Netherlands rebelling against Spanish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 rot="2518311">
            <a:off x="4300538" y="4157663"/>
            <a:ext cx="1452562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1573– 77—Bad Harvest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 rot="2465729">
            <a:off x="4721225" y="4249738"/>
            <a:ext cx="17176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1576— Act for relief of poor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 rot="18729825">
            <a:off x="5064125" y="2465388"/>
            <a:ext cx="2354263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1577—Sir Francis Drake circum navigation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 rot="-2830570">
            <a:off x="5413375" y="2171701"/>
            <a:ext cx="320992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1580—Jesuits spread Catholic religion in England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 rot="-24458637">
            <a:off x="5585619" y="2108994"/>
            <a:ext cx="3373438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1583—Throckmorton plot failed -&gt; started Catholic uprising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 rot="-24425724">
            <a:off x="5840413" y="2044700"/>
            <a:ext cx="36163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1585—Parliament passed tougher laws against Catholic priests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 rot="2601913">
            <a:off x="5686425" y="5162550"/>
            <a:ext cx="4743450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1585—Walter Raleigh set up colony of settlers in Virginia  -&gt; supported attacks on Spanish Empire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 rot="-2811902">
            <a:off x="7462838" y="2789238"/>
            <a:ext cx="1585912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1586—Babington Plot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 rot="-2769204">
            <a:off x="7561263" y="2501900"/>
            <a:ext cx="23622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1587—Execution of Mary Queen of Scots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 rot="2629948">
            <a:off x="7369175" y="4995863"/>
            <a:ext cx="3698875" cy="23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1587—Sir Francis Drake destroyed 24 Spanish ships set for England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25"/>
          <p:cNvSpPr txBox="1">
            <a:spLocks noChangeArrowheads="1"/>
          </p:cNvSpPr>
          <p:nvPr/>
        </p:nvSpPr>
        <p:spPr bwMode="auto">
          <a:xfrm rot="-2679084">
            <a:off x="7993063" y="2797175"/>
            <a:ext cx="1655762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1588—Spanish Armada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 rot="2622061">
            <a:off x="7888288" y="4575175"/>
            <a:ext cx="26527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1588—Elizabeth over 50, still had no successor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858837" y="5265738"/>
            <a:ext cx="2953469" cy="1446601"/>
          </a:xfrm>
          <a:prstGeom prst="rect">
            <a:avLst/>
          </a:prstGeom>
          <a:solidFill>
            <a:srgbClr val="00B0F0"/>
          </a:solidFill>
          <a:ln w="25400" algn="ctr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1" i="0" u="sng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Key Figures: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Queen Elizabeth I                       Sir Francis Drake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King Henry VIII                             Sir Walter Raleigh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Anne Boleyn                                 Pope Pius IV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Mary I                                            Anthony Babington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Mary Queen of Scots               Francis and Thomas Throckmorton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Phillip II                                         Roberto </a:t>
            </a:r>
            <a:r>
              <a:rPr kumimoji="0" lang="en-GB" altLang="en-US" sz="1000" b="0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Ridolfi</a:t>
            </a:r>
            <a:endParaRPr kumimoji="0" lang="en-GB" altLang="en-US" sz="10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52" name="Picture 28" descr="Image result for queen elizabeth spanish armada portra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467350"/>
            <a:ext cx="1554763" cy="1244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3" name="Picture 29" descr="Sir Francis Drake, by Unknown artist - NPG 40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539750"/>
            <a:ext cx="974726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" name="Picture 30" descr="Image result for philip ii of spain arm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575" y="549275"/>
            <a:ext cx="1055688" cy="138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99937"/>
              </p:ext>
            </p:extLst>
          </p:nvPr>
        </p:nvGraphicFramePr>
        <p:xfrm>
          <a:off x="810483" y="3504666"/>
          <a:ext cx="9682480" cy="383743"/>
        </p:xfrm>
        <a:graphic>
          <a:graphicData uri="http://schemas.openxmlformats.org/drawingml/2006/table">
            <a:tbl>
              <a:tblPr/>
              <a:tblGrid>
                <a:gridCol w="2420620">
                  <a:extLst>
                    <a:ext uri="{9D8B030D-6E8A-4147-A177-3AD203B41FA5}">
                      <a16:colId xmlns:a16="http://schemas.microsoft.com/office/drawing/2014/main" val="2759028799"/>
                    </a:ext>
                  </a:extLst>
                </a:gridCol>
                <a:gridCol w="2420620">
                  <a:extLst>
                    <a:ext uri="{9D8B030D-6E8A-4147-A177-3AD203B41FA5}">
                      <a16:colId xmlns:a16="http://schemas.microsoft.com/office/drawing/2014/main" val="1235553759"/>
                    </a:ext>
                  </a:extLst>
                </a:gridCol>
                <a:gridCol w="2420620">
                  <a:extLst>
                    <a:ext uri="{9D8B030D-6E8A-4147-A177-3AD203B41FA5}">
                      <a16:colId xmlns:a16="http://schemas.microsoft.com/office/drawing/2014/main" val="2854149933"/>
                    </a:ext>
                  </a:extLst>
                </a:gridCol>
                <a:gridCol w="2420620">
                  <a:extLst>
                    <a:ext uri="{9D8B030D-6E8A-4147-A177-3AD203B41FA5}">
                      <a16:colId xmlns:a16="http://schemas.microsoft.com/office/drawing/2014/main" val="1631546250"/>
                    </a:ext>
                  </a:extLst>
                </a:gridCol>
              </a:tblGrid>
              <a:tr h="383743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1558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1568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1578</a:t>
                      </a:r>
                      <a:endParaRPr lang="en-GB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GB" sz="1200" b="1" kern="140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1588</a:t>
                      </a:r>
                      <a:endParaRPr lang="en-GB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8913039"/>
                  </a:ext>
                </a:extLst>
              </a:tr>
            </a:tbl>
          </a:graphicData>
        </a:graphic>
      </p:graphicFrame>
      <p:sp>
        <p:nvSpPr>
          <p:cNvPr id="29" name="Control 31"/>
          <p:cNvSpPr>
            <a:spLocks noChangeArrowheads="1" noChangeShapeType="1"/>
          </p:cNvSpPr>
          <p:nvPr/>
        </p:nvSpPr>
        <p:spPr bwMode="auto">
          <a:xfrm>
            <a:off x="1298798" y="6943769"/>
            <a:ext cx="9682163" cy="3841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WordArt 2"/>
          <p:cNvSpPr>
            <a:spLocks noChangeArrowheads="1" noChangeShapeType="1" noTextEdit="1"/>
          </p:cNvSpPr>
          <p:nvPr/>
        </p:nvSpPr>
        <p:spPr bwMode="auto">
          <a:xfrm>
            <a:off x="3927462" y="58328"/>
            <a:ext cx="3305200" cy="3349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2800" b="1" kern="10" dirty="0" smtClean="0">
                <a:ln w="10541" algn="ctr">
                  <a:solidFill>
                    <a:srgbClr val="5A5A5A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Arial Black" panose="020B0A04020102020204" pitchFamily="34" charset="0"/>
              </a:rPr>
              <a:t>Elizabeth</a:t>
            </a:r>
            <a:endParaRPr lang="en-GB" sz="2800" b="1" kern="10" dirty="0">
              <a:ln w="10541" algn="ctr">
                <a:solidFill>
                  <a:srgbClr val="5A5A5A"/>
                </a:solidFill>
                <a:round/>
                <a:headEnd/>
                <a:tailEnd/>
              </a:ln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74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Key Academic Language</a:t>
            </a:r>
            <a:br>
              <a:rPr lang="en-GB" dirty="0" smtClean="0"/>
            </a:br>
            <a:r>
              <a:rPr lang="en-GB" dirty="0" smtClean="0"/>
              <a:t>Paper Two- Elizabeth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9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394</Words>
  <Application>Microsoft Office PowerPoint</Application>
  <PresentationFormat>Widescreen</PresentationFormat>
  <Paragraphs>92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Office Theme</vt:lpstr>
      <vt:lpstr>Key Dates Paper two American West</vt:lpstr>
      <vt:lpstr>PowerPoint Presentation</vt:lpstr>
      <vt:lpstr>PowerPoint Presentation</vt:lpstr>
      <vt:lpstr>Key Academic Language Paper Two- American West</vt:lpstr>
      <vt:lpstr>PowerPoint Presentation</vt:lpstr>
      <vt:lpstr>Key Dates Paper two Elizabeth</vt:lpstr>
      <vt:lpstr>PowerPoint Presentation</vt:lpstr>
      <vt:lpstr>PowerPoint Presentation</vt:lpstr>
      <vt:lpstr>Key Academic Language Paper Two- Elizabeth</vt:lpstr>
      <vt:lpstr>PowerPoint Presentation</vt:lpstr>
    </vt:vector>
  </TitlesOfParts>
  <Company>Sir John Hunt CSC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Dates Paper two</dc:title>
  <dc:creator>M. Carpenter</dc:creator>
  <cp:lastModifiedBy>M. Carpenter</cp:lastModifiedBy>
  <cp:revision>7</cp:revision>
  <dcterms:created xsi:type="dcterms:W3CDTF">2019-03-07T08:09:34Z</dcterms:created>
  <dcterms:modified xsi:type="dcterms:W3CDTF">2019-03-11T17:59:07Z</dcterms:modified>
</cp:coreProperties>
</file>