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73" r:id="rId4"/>
    <p:sldId id="274" r:id="rId5"/>
    <p:sldId id="275" r:id="rId6"/>
    <p:sldId id="276" r:id="rId7"/>
    <p:sldId id="279" r:id="rId8"/>
    <p:sldId id="261"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76" d="100"/>
          <a:sy n="76" d="100"/>
        </p:scale>
        <p:origin x="132"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0A46FE-C943-4CF2-978D-A075B82E7956}" type="datetimeFigureOut">
              <a:rPr lang="en-GB" smtClean="0"/>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71E51-61B1-4AFA-99F4-19D98A452916}" type="slidenum">
              <a:rPr lang="en-GB" smtClean="0"/>
              <a:t>‹#›</a:t>
            </a:fld>
            <a:endParaRPr lang="en-GB"/>
          </a:p>
        </p:txBody>
      </p:sp>
    </p:spTree>
    <p:extLst>
      <p:ext uri="{BB962C8B-B14F-4D97-AF65-F5344CB8AC3E}">
        <p14:creationId xmlns:p14="http://schemas.microsoft.com/office/powerpoint/2010/main" val="532930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0A46FE-C943-4CF2-978D-A075B82E7956}" type="datetimeFigureOut">
              <a:rPr lang="en-GB" smtClean="0"/>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71E51-61B1-4AFA-99F4-19D98A452916}" type="slidenum">
              <a:rPr lang="en-GB" smtClean="0"/>
              <a:t>‹#›</a:t>
            </a:fld>
            <a:endParaRPr lang="en-GB"/>
          </a:p>
        </p:txBody>
      </p:sp>
    </p:spTree>
    <p:extLst>
      <p:ext uri="{BB962C8B-B14F-4D97-AF65-F5344CB8AC3E}">
        <p14:creationId xmlns:p14="http://schemas.microsoft.com/office/powerpoint/2010/main" val="217996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0A46FE-C943-4CF2-978D-A075B82E7956}" type="datetimeFigureOut">
              <a:rPr lang="en-GB" smtClean="0"/>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71E51-61B1-4AFA-99F4-19D98A452916}" type="slidenum">
              <a:rPr lang="en-GB" smtClean="0"/>
              <a:t>‹#›</a:t>
            </a:fld>
            <a:endParaRPr lang="en-GB"/>
          </a:p>
        </p:txBody>
      </p:sp>
    </p:spTree>
    <p:extLst>
      <p:ext uri="{BB962C8B-B14F-4D97-AF65-F5344CB8AC3E}">
        <p14:creationId xmlns:p14="http://schemas.microsoft.com/office/powerpoint/2010/main" val="1979800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0A46FE-C943-4CF2-978D-A075B82E7956}" type="datetimeFigureOut">
              <a:rPr lang="en-GB" smtClean="0"/>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71E51-61B1-4AFA-99F4-19D98A452916}" type="slidenum">
              <a:rPr lang="en-GB" smtClean="0"/>
              <a:t>‹#›</a:t>
            </a:fld>
            <a:endParaRPr lang="en-GB"/>
          </a:p>
        </p:txBody>
      </p:sp>
    </p:spTree>
    <p:extLst>
      <p:ext uri="{BB962C8B-B14F-4D97-AF65-F5344CB8AC3E}">
        <p14:creationId xmlns:p14="http://schemas.microsoft.com/office/powerpoint/2010/main" val="311317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0A46FE-C943-4CF2-978D-A075B82E7956}" type="datetimeFigureOut">
              <a:rPr lang="en-GB" smtClean="0"/>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71E51-61B1-4AFA-99F4-19D98A452916}" type="slidenum">
              <a:rPr lang="en-GB" smtClean="0"/>
              <a:t>‹#›</a:t>
            </a:fld>
            <a:endParaRPr lang="en-GB"/>
          </a:p>
        </p:txBody>
      </p:sp>
    </p:spTree>
    <p:extLst>
      <p:ext uri="{BB962C8B-B14F-4D97-AF65-F5344CB8AC3E}">
        <p14:creationId xmlns:p14="http://schemas.microsoft.com/office/powerpoint/2010/main" val="2949434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0A46FE-C943-4CF2-978D-A075B82E7956}" type="datetimeFigureOut">
              <a:rPr lang="en-GB" smtClean="0"/>
              <a:t>11/03/2019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571E51-61B1-4AFA-99F4-19D98A452916}" type="slidenum">
              <a:rPr lang="en-GB" smtClean="0"/>
              <a:t>‹#›</a:t>
            </a:fld>
            <a:endParaRPr lang="en-GB"/>
          </a:p>
        </p:txBody>
      </p:sp>
    </p:spTree>
    <p:extLst>
      <p:ext uri="{BB962C8B-B14F-4D97-AF65-F5344CB8AC3E}">
        <p14:creationId xmlns:p14="http://schemas.microsoft.com/office/powerpoint/2010/main" val="4192502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0A46FE-C943-4CF2-978D-A075B82E7956}" type="datetimeFigureOut">
              <a:rPr lang="en-GB" smtClean="0"/>
              <a:t>11/03/2019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571E51-61B1-4AFA-99F4-19D98A452916}" type="slidenum">
              <a:rPr lang="en-GB" smtClean="0"/>
              <a:t>‹#›</a:t>
            </a:fld>
            <a:endParaRPr lang="en-GB"/>
          </a:p>
        </p:txBody>
      </p:sp>
    </p:spTree>
    <p:extLst>
      <p:ext uri="{BB962C8B-B14F-4D97-AF65-F5344CB8AC3E}">
        <p14:creationId xmlns:p14="http://schemas.microsoft.com/office/powerpoint/2010/main" val="2078930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0A46FE-C943-4CF2-978D-A075B82E7956}" type="datetimeFigureOut">
              <a:rPr lang="en-GB" smtClean="0"/>
              <a:t>11/03/2019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571E51-61B1-4AFA-99F4-19D98A452916}" type="slidenum">
              <a:rPr lang="en-GB" smtClean="0"/>
              <a:t>‹#›</a:t>
            </a:fld>
            <a:endParaRPr lang="en-GB"/>
          </a:p>
        </p:txBody>
      </p:sp>
    </p:spTree>
    <p:extLst>
      <p:ext uri="{BB962C8B-B14F-4D97-AF65-F5344CB8AC3E}">
        <p14:creationId xmlns:p14="http://schemas.microsoft.com/office/powerpoint/2010/main" val="2317599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A46FE-C943-4CF2-978D-A075B82E7956}" type="datetimeFigureOut">
              <a:rPr lang="en-GB" smtClean="0"/>
              <a:t>11/03/2019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571E51-61B1-4AFA-99F4-19D98A452916}" type="slidenum">
              <a:rPr lang="en-GB" smtClean="0"/>
              <a:t>‹#›</a:t>
            </a:fld>
            <a:endParaRPr lang="en-GB"/>
          </a:p>
        </p:txBody>
      </p:sp>
    </p:spTree>
    <p:extLst>
      <p:ext uri="{BB962C8B-B14F-4D97-AF65-F5344CB8AC3E}">
        <p14:creationId xmlns:p14="http://schemas.microsoft.com/office/powerpoint/2010/main" val="2314081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0A46FE-C943-4CF2-978D-A075B82E7956}" type="datetimeFigureOut">
              <a:rPr lang="en-GB" smtClean="0"/>
              <a:t>11/03/2019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571E51-61B1-4AFA-99F4-19D98A452916}" type="slidenum">
              <a:rPr lang="en-GB" smtClean="0"/>
              <a:t>‹#›</a:t>
            </a:fld>
            <a:endParaRPr lang="en-GB"/>
          </a:p>
        </p:txBody>
      </p:sp>
    </p:spTree>
    <p:extLst>
      <p:ext uri="{BB962C8B-B14F-4D97-AF65-F5344CB8AC3E}">
        <p14:creationId xmlns:p14="http://schemas.microsoft.com/office/powerpoint/2010/main" val="79774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0A46FE-C943-4CF2-978D-A075B82E7956}" type="datetimeFigureOut">
              <a:rPr lang="en-GB" smtClean="0"/>
              <a:t>11/03/2019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571E51-61B1-4AFA-99F4-19D98A452916}" type="slidenum">
              <a:rPr lang="en-GB" smtClean="0"/>
              <a:t>‹#›</a:t>
            </a:fld>
            <a:endParaRPr lang="en-GB"/>
          </a:p>
        </p:txBody>
      </p:sp>
    </p:spTree>
    <p:extLst>
      <p:ext uri="{BB962C8B-B14F-4D97-AF65-F5344CB8AC3E}">
        <p14:creationId xmlns:p14="http://schemas.microsoft.com/office/powerpoint/2010/main" val="2529022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A46FE-C943-4CF2-978D-A075B82E7956}" type="datetimeFigureOut">
              <a:rPr lang="en-GB" smtClean="0"/>
              <a:t>11/03/2019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71E51-61B1-4AFA-99F4-19D98A452916}" type="slidenum">
              <a:rPr lang="en-GB" smtClean="0"/>
              <a:t>‹#›</a:t>
            </a:fld>
            <a:endParaRPr lang="en-GB"/>
          </a:p>
        </p:txBody>
      </p:sp>
    </p:spTree>
    <p:extLst>
      <p:ext uri="{BB962C8B-B14F-4D97-AF65-F5344CB8AC3E}">
        <p14:creationId xmlns:p14="http://schemas.microsoft.com/office/powerpoint/2010/main" val="1157146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Key Dates Paper one</a:t>
            </a:r>
            <a:endParaRPr lang="en-GB" dirty="0"/>
          </a:p>
        </p:txBody>
      </p:sp>
    </p:spTree>
    <p:extLst>
      <p:ext uri="{BB962C8B-B14F-4D97-AF65-F5344CB8AC3E}">
        <p14:creationId xmlns:p14="http://schemas.microsoft.com/office/powerpoint/2010/main" val="43304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4E8FC6D-1F31-4C33-8B41-4B398434329B}"/>
              </a:ext>
            </a:extLst>
          </p:cNvPr>
          <p:cNvPicPr>
            <a:picLocks noChangeAspect="1"/>
          </p:cNvPicPr>
          <p:nvPr/>
        </p:nvPicPr>
        <p:blipFill>
          <a:blip r:embed="rId2"/>
          <a:stretch>
            <a:fillRect/>
          </a:stretch>
        </p:blipFill>
        <p:spPr>
          <a:xfrm>
            <a:off x="1382233" y="142995"/>
            <a:ext cx="4901720" cy="6715005"/>
          </a:xfrm>
          <a:prstGeom prst="rect">
            <a:avLst/>
          </a:prstGeom>
        </p:spPr>
      </p:pic>
      <p:pic>
        <p:nvPicPr>
          <p:cNvPr id="5" name="Picture 4">
            <a:extLst>
              <a:ext uri="{FF2B5EF4-FFF2-40B4-BE49-F238E27FC236}">
                <a16:creationId xmlns:a16="http://schemas.microsoft.com/office/drawing/2014/main" id="{CD479685-B9CE-4193-89CD-46634CAF1EC5}"/>
              </a:ext>
            </a:extLst>
          </p:cNvPr>
          <p:cNvPicPr>
            <a:picLocks noChangeAspect="1"/>
          </p:cNvPicPr>
          <p:nvPr/>
        </p:nvPicPr>
        <p:blipFill>
          <a:blip r:embed="rId3"/>
          <a:stretch>
            <a:fillRect/>
          </a:stretch>
        </p:blipFill>
        <p:spPr>
          <a:xfrm>
            <a:off x="6484420" y="142995"/>
            <a:ext cx="4637236" cy="4538571"/>
          </a:xfrm>
          <a:prstGeom prst="rect">
            <a:avLst/>
          </a:prstGeom>
        </p:spPr>
      </p:pic>
      <p:sp>
        <p:nvSpPr>
          <p:cNvPr id="6" name="TextBox 5"/>
          <p:cNvSpPr txBox="1"/>
          <p:nvPr/>
        </p:nvSpPr>
        <p:spPr>
          <a:xfrm>
            <a:off x="6674365" y="5119130"/>
            <a:ext cx="1642694" cy="369332"/>
          </a:xfrm>
          <a:prstGeom prst="rect">
            <a:avLst/>
          </a:prstGeom>
          <a:noFill/>
        </p:spPr>
        <p:txBody>
          <a:bodyPr wrap="none" rtlCol="0">
            <a:spAutoFit/>
          </a:bodyPr>
          <a:lstStyle/>
          <a:p>
            <a:r>
              <a:rPr lang="en-GB" dirty="0" smtClean="0"/>
              <a:t>Some key dates</a:t>
            </a:r>
            <a:endParaRPr lang="en-GB" dirty="0"/>
          </a:p>
        </p:txBody>
      </p:sp>
    </p:spTree>
    <p:extLst>
      <p:ext uri="{BB962C8B-B14F-4D97-AF65-F5344CB8AC3E}">
        <p14:creationId xmlns:p14="http://schemas.microsoft.com/office/powerpoint/2010/main" val="2821106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26" name="AutoShape 2"/>
          <p:cNvCxnSpPr>
            <a:cxnSpLocks noChangeShapeType="1"/>
          </p:cNvCxnSpPr>
          <p:nvPr/>
        </p:nvCxnSpPr>
        <p:spPr bwMode="auto">
          <a:xfrm>
            <a:off x="1231900" y="3070225"/>
            <a:ext cx="9753600" cy="0"/>
          </a:xfrm>
          <a:prstGeom prst="straightConnector1">
            <a:avLst/>
          </a:prstGeom>
          <a:noFill/>
          <a:ln w="25400">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6" name="WordArt 3"/>
          <p:cNvSpPr>
            <a:spLocks noChangeArrowheads="1" noChangeShapeType="1" noTextEdit="1"/>
          </p:cNvSpPr>
          <p:nvPr/>
        </p:nvSpPr>
        <p:spPr bwMode="auto">
          <a:xfrm>
            <a:off x="1801813" y="81554"/>
            <a:ext cx="8589962" cy="33496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sv-SE" sz="3600" b="1" kern="10">
                <a:ln w="10541" algn="ctr">
                  <a:solidFill>
                    <a:srgbClr val="5A5A5A"/>
                  </a:solidFill>
                  <a:round/>
                  <a:headEnd/>
                  <a:tailEnd/>
                </a:ln>
                <a:solidFill>
                  <a:srgbClr val="9900FF"/>
                </a:solidFill>
                <a:latin typeface="Arial Black" panose="020B0A04020102020204" pitchFamily="34" charset="0"/>
              </a:rPr>
              <a:t>Medicine in Medieval England, 1250-1500 </a:t>
            </a:r>
            <a:endParaRPr lang="en-GB" sz="3600" b="1" kern="10" dirty="0">
              <a:ln w="10541" algn="ctr">
                <a:solidFill>
                  <a:srgbClr val="5A5A5A"/>
                </a:solidFill>
                <a:round/>
                <a:headEnd/>
                <a:tailEnd/>
              </a:ln>
              <a:solidFill>
                <a:srgbClr val="9900FF"/>
              </a:solidFill>
              <a:latin typeface="Arial Black" panose="020B0A04020102020204" pitchFamily="34" charset="0"/>
            </a:endParaRPr>
          </a:p>
        </p:txBody>
      </p:sp>
      <p:grpSp>
        <p:nvGrpSpPr>
          <p:cNvPr id="7" name="Group 4"/>
          <p:cNvGrpSpPr>
            <a:grpSpLocks/>
          </p:cNvGrpSpPr>
          <p:nvPr/>
        </p:nvGrpSpPr>
        <p:grpSpPr bwMode="auto">
          <a:xfrm>
            <a:off x="1256803" y="521174"/>
            <a:ext cx="5960427" cy="2144492"/>
            <a:chOff x="105298240" y="107078128"/>
            <a:chExt cx="5750560" cy="2960257"/>
          </a:xfrm>
        </p:grpSpPr>
        <p:sp>
          <p:nvSpPr>
            <p:cNvPr id="8" name="Text Box 5"/>
            <p:cNvSpPr txBox="1">
              <a:spLocks noChangeArrowheads="1"/>
            </p:cNvSpPr>
            <p:nvPr/>
          </p:nvSpPr>
          <p:spPr bwMode="auto">
            <a:xfrm>
              <a:off x="105315643" y="107078128"/>
              <a:ext cx="3288190" cy="34258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600" b="1" u="sng" dirty="0">
                  <a:solidFill>
                    <a:srgbClr val="000000"/>
                  </a:solidFill>
                  <a:latin typeface="Calibri" panose="020F0502020204030204" pitchFamily="34" charset="0"/>
                </a:rPr>
                <a:t>Reasons for Little Change in Medicine:</a:t>
              </a:r>
              <a:endParaRPr lang="en-US" altLang="en-US" sz="2800" dirty="0">
                <a:latin typeface="Arial" panose="020B0604020202020204" pitchFamily="34" charset="0"/>
              </a:endParaRPr>
            </a:p>
          </p:txBody>
        </p:sp>
        <p:sp>
          <p:nvSpPr>
            <p:cNvPr id="9" name="Text Box 6"/>
            <p:cNvSpPr txBox="1">
              <a:spLocks noChangeArrowheads="1"/>
            </p:cNvSpPr>
            <p:nvPr/>
          </p:nvSpPr>
          <p:spPr bwMode="auto">
            <a:xfrm>
              <a:off x="105298240" y="107467905"/>
              <a:ext cx="5750560" cy="257048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The Church</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God sent the disease, therefore there was no need to search for another explanation as well as the fear of hell if you questioned the Bible/ Church/ God’s Plan</a:t>
              </a:r>
              <a:endParaRPr lang="en-GB" altLang="en-US" sz="1200" u="sng" dirty="0">
                <a:solidFill>
                  <a:srgbClr val="000000"/>
                </a:solidFill>
                <a:latin typeface="Calibri" panose="020F0502020204030204" pitchFamily="34" charset="0"/>
              </a:endParaRP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The church supported ideas made by Galen therefore no Christian dared to question his ideas </a:t>
              </a:r>
              <a:endParaRPr lang="en-GB" altLang="en-US" sz="1200" u="sng" dirty="0">
                <a:solidFill>
                  <a:srgbClr val="000000"/>
                </a:solidFill>
                <a:latin typeface="Calibri" panose="020F0502020204030204" pitchFamily="34" charset="0"/>
              </a:endParaRPr>
            </a:p>
            <a:p>
              <a:pPr eaLnBrk="0" fontAlgn="base" hangingPunct="0">
                <a:spcBef>
                  <a:spcPct val="0"/>
                </a:spcBef>
                <a:spcAft>
                  <a:spcPct val="0"/>
                </a:spcAft>
              </a:pPr>
              <a:r>
                <a:rPr lang="en-GB" altLang="en-US" sz="1200" u="sng" dirty="0">
                  <a:solidFill>
                    <a:srgbClr val="000000"/>
                  </a:solidFill>
                  <a:latin typeface="Calibri" panose="020F0502020204030204" pitchFamily="34" charset="0"/>
                </a:rPr>
                <a:t>Education</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Church controlled this, including how Physicians trained at university</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Followed the work of Hippocrates and Galen</a:t>
              </a:r>
            </a:p>
            <a:p>
              <a:pPr eaLnBrk="0" fontAlgn="base" hangingPunct="0">
                <a:spcBef>
                  <a:spcPct val="0"/>
                </a:spcBef>
                <a:spcAft>
                  <a:spcPct val="0"/>
                </a:spcAft>
              </a:pPr>
              <a:r>
                <a:rPr lang="en-GB" altLang="en-US" sz="1200" u="sng" dirty="0">
                  <a:solidFill>
                    <a:srgbClr val="000000"/>
                  </a:solidFill>
                  <a:latin typeface="Calibri" panose="020F0502020204030204" pitchFamily="34" charset="0"/>
                </a:rPr>
                <a:t>Individuals </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Education was limited and the under church control therefore did not encourage new ideas</a:t>
              </a:r>
              <a:endParaRPr lang="en-US" altLang="en-US" sz="2000" dirty="0">
                <a:latin typeface="Arial" panose="020B0604020202020204" pitchFamily="34" charset="0"/>
              </a:endParaRPr>
            </a:p>
          </p:txBody>
        </p:sp>
      </p:grpSp>
      <p:sp>
        <p:nvSpPr>
          <p:cNvPr id="10" name="Text Box 7"/>
          <p:cNvSpPr txBox="1">
            <a:spLocks noChangeArrowheads="1"/>
          </p:cNvSpPr>
          <p:nvPr/>
        </p:nvSpPr>
        <p:spPr bwMode="auto">
          <a:xfrm>
            <a:off x="7979149" y="4028243"/>
            <a:ext cx="2890465" cy="2503186"/>
          </a:xfrm>
          <a:prstGeom prst="rect">
            <a:avLst/>
          </a:prstGeom>
          <a:noFill/>
          <a:ln w="25400" algn="ctr">
            <a:solidFill>
              <a:srgbClr val="9900FF"/>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600" b="1" u="sng" dirty="0">
                <a:solidFill>
                  <a:srgbClr val="000000"/>
                </a:solidFill>
                <a:latin typeface="Calibri" panose="020F0502020204030204" pitchFamily="34" charset="0"/>
              </a:rPr>
              <a:t>Case Study: </a:t>
            </a:r>
            <a:r>
              <a:rPr lang="en-GB" altLang="en-US" sz="1600" b="1" i="1" u="sng" dirty="0">
                <a:solidFill>
                  <a:srgbClr val="000000"/>
                </a:solidFill>
                <a:latin typeface="Calibri" panose="020F0502020204030204" pitchFamily="34" charset="0"/>
              </a:rPr>
              <a:t>Black Death 1348-49</a:t>
            </a:r>
          </a:p>
          <a:p>
            <a:pPr eaLnBrk="0" fontAlgn="base" hangingPunct="0">
              <a:spcBef>
                <a:spcPct val="0"/>
              </a:spcBef>
              <a:spcAft>
                <a:spcPct val="0"/>
              </a:spcAft>
              <a:buSzPts val="1000"/>
              <a:buFont typeface="Symbol" panose="05050102010706020507" pitchFamily="18" charset="2"/>
              <a:buChar char="·"/>
            </a:pPr>
            <a:r>
              <a:rPr lang="en-GB" altLang="en-US" sz="1600" dirty="0">
                <a:solidFill>
                  <a:srgbClr val="000000"/>
                </a:solidFill>
                <a:latin typeface="Calibri" panose="020F0502020204030204" pitchFamily="34" charset="0"/>
              </a:rPr>
              <a:t>Broke-out in China &gt; India &gt; Across Europe &gt; England</a:t>
            </a:r>
          </a:p>
          <a:p>
            <a:pPr eaLnBrk="0" fontAlgn="base" hangingPunct="0">
              <a:spcBef>
                <a:spcPct val="0"/>
              </a:spcBef>
              <a:spcAft>
                <a:spcPct val="0"/>
              </a:spcAft>
              <a:buSzPts val="1000"/>
              <a:buFont typeface="Symbol" panose="05050102010706020507" pitchFamily="18" charset="2"/>
              <a:buChar char="·"/>
            </a:pPr>
            <a:r>
              <a:rPr lang="en-GB" altLang="en-US" sz="1600" dirty="0">
                <a:solidFill>
                  <a:srgbClr val="000000"/>
                </a:solidFill>
                <a:latin typeface="Calibri" panose="020F0502020204030204" pitchFamily="34" charset="0"/>
              </a:rPr>
              <a:t>Estimated at least 40% of the population died</a:t>
            </a:r>
          </a:p>
          <a:p>
            <a:pPr eaLnBrk="0" fontAlgn="base" hangingPunct="0">
              <a:spcBef>
                <a:spcPct val="0"/>
              </a:spcBef>
              <a:spcAft>
                <a:spcPct val="0"/>
              </a:spcAft>
              <a:buSzPts val="1000"/>
              <a:buFont typeface="Symbol" panose="05050102010706020507" pitchFamily="18" charset="2"/>
              <a:buChar char="·"/>
            </a:pPr>
            <a:r>
              <a:rPr lang="en-GB" altLang="en-US" sz="1600" dirty="0">
                <a:solidFill>
                  <a:srgbClr val="000000"/>
                </a:solidFill>
                <a:latin typeface="Calibri" panose="020F0502020204030204" pitchFamily="34" charset="0"/>
              </a:rPr>
              <a:t>Every few years it would break-out again, for 300 years</a:t>
            </a:r>
          </a:p>
          <a:p>
            <a:pPr eaLnBrk="0" fontAlgn="base" hangingPunct="0">
              <a:spcBef>
                <a:spcPct val="0"/>
              </a:spcBef>
              <a:spcAft>
                <a:spcPct val="0"/>
              </a:spcAft>
              <a:buSzPts val="1000"/>
              <a:buFont typeface="Symbol" panose="05050102010706020507" pitchFamily="18" charset="2"/>
              <a:buChar char="·"/>
            </a:pPr>
            <a:r>
              <a:rPr lang="en-GB" altLang="en-US" sz="1600" b="1" dirty="0">
                <a:solidFill>
                  <a:srgbClr val="000000"/>
                </a:solidFill>
                <a:latin typeface="Calibri" panose="020F0502020204030204" pitchFamily="34" charset="0"/>
              </a:rPr>
              <a:t>England – arrived in Devon, moved up North</a:t>
            </a:r>
            <a:endParaRPr lang="en-US" altLang="en-US" sz="2800" b="1" dirty="0">
              <a:latin typeface="Arial" panose="020B0604020202020204" pitchFamily="34" charset="0"/>
            </a:endParaRPr>
          </a:p>
        </p:txBody>
      </p:sp>
      <p:grpSp>
        <p:nvGrpSpPr>
          <p:cNvPr id="11" name="Group 8"/>
          <p:cNvGrpSpPr>
            <a:grpSpLocks/>
          </p:cNvGrpSpPr>
          <p:nvPr/>
        </p:nvGrpSpPr>
        <p:grpSpPr bwMode="auto">
          <a:xfrm>
            <a:off x="3251874" y="4266145"/>
            <a:ext cx="4540383" cy="2179097"/>
            <a:chOff x="107675680" y="110614737"/>
            <a:chExt cx="4540070" cy="2180151"/>
          </a:xfrm>
        </p:grpSpPr>
        <p:sp>
          <p:nvSpPr>
            <p:cNvPr id="12" name="Text Box 9"/>
            <p:cNvSpPr txBox="1">
              <a:spLocks noChangeArrowheads="1"/>
            </p:cNvSpPr>
            <p:nvPr/>
          </p:nvSpPr>
          <p:spPr bwMode="auto">
            <a:xfrm>
              <a:off x="108746841" y="110614737"/>
              <a:ext cx="2265680" cy="46736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GB" altLang="en-US" sz="1200" dirty="0">
                  <a:solidFill>
                    <a:srgbClr val="000000"/>
                  </a:solidFill>
                  <a:latin typeface="Calibri" panose="020F0502020204030204" pitchFamily="34" charset="0"/>
                </a:rPr>
                <a:t>God’s punishment, Miasma, Impact of the planets, Theory of the 4 Humours</a:t>
              </a:r>
              <a:endParaRPr lang="en-US" altLang="en-US" sz="2000" dirty="0">
                <a:latin typeface="Arial" panose="020B0604020202020204" pitchFamily="34" charset="0"/>
              </a:endParaRPr>
            </a:p>
          </p:txBody>
        </p:sp>
        <p:cxnSp>
          <p:nvCxnSpPr>
            <p:cNvPr id="1034" name="AutoShape 10"/>
            <p:cNvCxnSpPr>
              <a:cxnSpLocks noChangeShapeType="1"/>
            </p:cNvCxnSpPr>
            <p:nvPr/>
          </p:nvCxnSpPr>
          <p:spPr bwMode="auto">
            <a:xfrm flipH="1">
              <a:off x="108854240" y="111272320"/>
              <a:ext cx="690880" cy="944880"/>
            </a:xfrm>
            <a:prstGeom prst="straightConnector1">
              <a:avLst/>
            </a:prstGeom>
            <a:noFill/>
            <a:ln w="25400">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35" name="AutoShape 11"/>
            <p:cNvCxnSpPr>
              <a:cxnSpLocks noChangeShapeType="1"/>
            </p:cNvCxnSpPr>
            <p:nvPr/>
          </p:nvCxnSpPr>
          <p:spPr bwMode="auto">
            <a:xfrm flipH="1" flipV="1">
              <a:off x="110147100" y="111272320"/>
              <a:ext cx="690880" cy="944880"/>
            </a:xfrm>
            <a:prstGeom prst="straightConnector1">
              <a:avLst/>
            </a:prstGeom>
            <a:noFill/>
            <a:ln w="25400" algn="ctr">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13" name="Text Box 12"/>
            <p:cNvSpPr txBox="1">
              <a:spLocks noChangeArrowheads="1"/>
            </p:cNvSpPr>
            <p:nvPr/>
          </p:nvSpPr>
          <p:spPr bwMode="auto">
            <a:xfrm>
              <a:off x="107675680" y="112282546"/>
              <a:ext cx="1960880" cy="4572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GB" altLang="en-US" sz="1200" dirty="0">
                  <a:solidFill>
                    <a:srgbClr val="000000"/>
                  </a:solidFill>
                  <a:latin typeface="Calibri" panose="020F0502020204030204" pitchFamily="34" charset="0"/>
                </a:rPr>
                <a:t>Pray for forgiveness, Pilgrimages, Ringing bells, Lighting fires</a:t>
              </a:r>
              <a:endParaRPr lang="en-US" altLang="en-US" sz="2000" dirty="0">
                <a:latin typeface="Arial" panose="020B0604020202020204" pitchFamily="34" charset="0"/>
              </a:endParaRPr>
            </a:p>
          </p:txBody>
        </p:sp>
        <p:sp>
          <p:nvSpPr>
            <p:cNvPr id="14" name="Text Box 13"/>
            <p:cNvSpPr txBox="1">
              <a:spLocks noChangeArrowheads="1"/>
            </p:cNvSpPr>
            <p:nvPr/>
          </p:nvSpPr>
          <p:spPr bwMode="auto">
            <a:xfrm>
              <a:off x="109960230" y="112256408"/>
              <a:ext cx="2255520" cy="53848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GB" altLang="en-US" sz="1200" dirty="0">
                  <a:solidFill>
                    <a:srgbClr val="000000"/>
                  </a:solidFill>
                  <a:latin typeface="Calibri" panose="020F0502020204030204" pitchFamily="34" charset="0"/>
                </a:rPr>
                <a:t>Holy charms, Pray, Bleeding/ purging, Galen’s ‘treatment of opposites’</a:t>
              </a:r>
              <a:endParaRPr lang="en-US" altLang="en-US" sz="2000" dirty="0">
                <a:latin typeface="Arial" panose="020B0604020202020204" pitchFamily="34" charset="0"/>
              </a:endParaRPr>
            </a:p>
          </p:txBody>
        </p:sp>
      </p:grpSp>
      <p:sp>
        <p:nvSpPr>
          <p:cNvPr id="15" name="Text Box 14"/>
          <p:cNvSpPr txBox="1">
            <a:spLocks noChangeArrowheads="1"/>
          </p:cNvSpPr>
          <p:nvPr/>
        </p:nvSpPr>
        <p:spPr bwMode="auto">
          <a:xfrm>
            <a:off x="9504954" y="639572"/>
            <a:ext cx="1443038" cy="1110850"/>
          </a:xfrm>
          <a:prstGeom prst="rect">
            <a:avLst/>
          </a:prstGeom>
          <a:solidFill>
            <a:srgbClr val="9900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400" b="1" u="sng" dirty="0">
                <a:solidFill>
                  <a:srgbClr val="FFFFFF"/>
                </a:solidFill>
                <a:latin typeface="Calibri" panose="020F0502020204030204" pitchFamily="34" charset="0"/>
              </a:rPr>
              <a:t>4 Humours:</a:t>
            </a:r>
          </a:p>
          <a:p>
            <a:pPr eaLnBrk="0" fontAlgn="base" hangingPunct="0">
              <a:spcBef>
                <a:spcPct val="0"/>
              </a:spcBef>
              <a:spcAft>
                <a:spcPct val="0"/>
              </a:spcAft>
              <a:buSzPts val="1000"/>
              <a:buFont typeface="Symbol" panose="05050102010706020507" pitchFamily="18" charset="2"/>
              <a:buChar char="·"/>
            </a:pPr>
            <a:r>
              <a:rPr lang="en-GB" altLang="en-US" sz="1400" dirty="0">
                <a:solidFill>
                  <a:srgbClr val="FFFFFF"/>
                </a:solidFill>
                <a:latin typeface="Calibri" panose="020F0502020204030204" pitchFamily="34" charset="0"/>
              </a:rPr>
              <a:t>Black Bile</a:t>
            </a:r>
          </a:p>
          <a:p>
            <a:pPr eaLnBrk="0" fontAlgn="base" hangingPunct="0">
              <a:spcBef>
                <a:spcPct val="0"/>
              </a:spcBef>
              <a:spcAft>
                <a:spcPct val="0"/>
              </a:spcAft>
              <a:buSzPts val="1000"/>
              <a:buFont typeface="Symbol" panose="05050102010706020507" pitchFamily="18" charset="2"/>
              <a:buChar char="·"/>
            </a:pPr>
            <a:r>
              <a:rPr lang="en-GB" altLang="en-US" sz="1400" dirty="0">
                <a:solidFill>
                  <a:srgbClr val="FFFFFF"/>
                </a:solidFill>
                <a:latin typeface="Calibri" panose="020F0502020204030204" pitchFamily="34" charset="0"/>
              </a:rPr>
              <a:t>Blood</a:t>
            </a:r>
          </a:p>
          <a:p>
            <a:pPr eaLnBrk="0" fontAlgn="base" hangingPunct="0">
              <a:spcBef>
                <a:spcPct val="0"/>
              </a:spcBef>
              <a:spcAft>
                <a:spcPct val="0"/>
              </a:spcAft>
              <a:buSzPts val="1000"/>
              <a:buFont typeface="Symbol" panose="05050102010706020507" pitchFamily="18" charset="2"/>
              <a:buChar char="·"/>
            </a:pPr>
            <a:r>
              <a:rPr lang="en-GB" altLang="en-US" sz="1400" dirty="0">
                <a:solidFill>
                  <a:srgbClr val="FFFFFF"/>
                </a:solidFill>
                <a:latin typeface="Calibri" panose="020F0502020204030204" pitchFamily="34" charset="0"/>
              </a:rPr>
              <a:t>Phlegm </a:t>
            </a:r>
          </a:p>
          <a:p>
            <a:pPr eaLnBrk="0" fontAlgn="base" hangingPunct="0">
              <a:spcBef>
                <a:spcPct val="0"/>
              </a:spcBef>
              <a:spcAft>
                <a:spcPct val="0"/>
              </a:spcAft>
              <a:buSzPts val="1000"/>
              <a:buFont typeface="Symbol" panose="05050102010706020507" pitchFamily="18" charset="2"/>
              <a:buChar char="·"/>
            </a:pPr>
            <a:r>
              <a:rPr lang="en-GB" altLang="en-US" sz="1400" dirty="0">
                <a:solidFill>
                  <a:srgbClr val="FFFFFF"/>
                </a:solidFill>
                <a:latin typeface="Calibri" panose="020F0502020204030204" pitchFamily="34" charset="0"/>
              </a:rPr>
              <a:t>Yellow Bile</a:t>
            </a:r>
            <a:endParaRPr lang="en-US" altLang="en-US" sz="2400" dirty="0">
              <a:latin typeface="Arial" panose="020B0604020202020204" pitchFamily="34" charset="0"/>
            </a:endParaRPr>
          </a:p>
        </p:txBody>
      </p:sp>
      <p:sp>
        <p:nvSpPr>
          <p:cNvPr id="16" name="Text Box 15"/>
          <p:cNvSpPr txBox="1">
            <a:spLocks noChangeArrowheads="1"/>
          </p:cNvSpPr>
          <p:nvPr/>
        </p:nvSpPr>
        <p:spPr bwMode="auto">
          <a:xfrm>
            <a:off x="1363602" y="4232800"/>
            <a:ext cx="1647154" cy="2523143"/>
          </a:xfrm>
          <a:prstGeom prst="rect">
            <a:avLst/>
          </a:prstGeom>
          <a:solidFill>
            <a:srgbClr val="9900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b="1" u="sng" dirty="0">
                <a:solidFill>
                  <a:srgbClr val="FFFFFF"/>
                </a:solidFill>
                <a:latin typeface="Calibri" panose="020F0502020204030204" pitchFamily="34" charset="0"/>
              </a:rPr>
              <a:t>Medieval Healers:</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Women— they knew a range of remedies</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Hospitals—run by monks</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Physicians—100 in 1300</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Surgeons (Barber Surgeons) - perform basic surgery</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Apothecaries—mixed ingredients to make medicines, ‘herbal healers’</a:t>
            </a:r>
            <a:endParaRPr lang="en-US" altLang="en-US" sz="2800" dirty="0">
              <a:latin typeface="Arial" panose="020B0604020202020204" pitchFamily="34" charset="0"/>
            </a:endParaRPr>
          </a:p>
        </p:txBody>
      </p:sp>
      <p:sp>
        <p:nvSpPr>
          <p:cNvPr id="17" name="Text Box 16"/>
          <p:cNvSpPr txBox="1">
            <a:spLocks noChangeArrowheads="1"/>
          </p:cNvSpPr>
          <p:nvPr/>
        </p:nvSpPr>
        <p:spPr bwMode="auto">
          <a:xfrm>
            <a:off x="7526339" y="1373188"/>
            <a:ext cx="1900237" cy="1320800"/>
          </a:xfrm>
          <a:prstGeom prst="rect">
            <a:avLst/>
          </a:prstGeom>
          <a:noFill/>
          <a:ln w="25400" algn="ctr">
            <a:solidFill>
              <a:srgbClr val="9900FF"/>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400" b="1" u="sng" dirty="0">
                <a:solidFill>
                  <a:srgbClr val="000000"/>
                </a:solidFill>
                <a:latin typeface="Calibri" panose="020F0502020204030204" pitchFamily="34" charset="0"/>
              </a:rPr>
              <a:t>Treatments:</a:t>
            </a:r>
          </a:p>
          <a:p>
            <a:pPr eaLnBrk="0" fontAlgn="base" hangingPunct="0">
              <a:spcBef>
                <a:spcPct val="0"/>
              </a:spcBef>
              <a:spcAft>
                <a:spcPct val="0"/>
              </a:spcAft>
              <a:buSzPts val="1000"/>
              <a:buFont typeface="Symbol" panose="05050102010706020507" pitchFamily="18" charset="2"/>
              <a:buChar char="·"/>
            </a:pPr>
            <a:r>
              <a:rPr lang="en-GB" altLang="en-US" sz="1400" dirty="0">
                <a:solidFill>
                  <a:srgbClr val="000000"/>
                </a:solidFill>
                <a:latin typeface="Calibri" panose="020F0502020204030204" pitchFamily="34" charset="0"/>
              </a:rPr>
              <a:t>Herbal remedies</a:t>
            </a:r>
          </a:p>
          <a:p>
            <a:pPr eaLnBrk="0" fontAlgn="base" hangingPunct="0">
              <a:spcBef>
                <a:spcPct val="0"/>
              </a:spcBef>
              <a:spcAft>
                <a:spcPct val="0"/>
              </a:spcAft>
              <a:buSzPts val="1000"/>
              <a:buFont typeface="Symbol" panose="05050102010706020507" pitchFamily="18" charset="2"/>
              <a:buChar char="·"/>
            </a:pPr>
            <a:r>
              <a:rPr lang="en-GB" altLang="en-US" sz="1400" dirty="0">
                <a:solidFill>
                  <a:srgbClr val="000000"/>
                </a:solidFill>
                <a:latin typeface="Calibri" panose="020F0502020204030204" pitchFamily="34" charset="0"/>
              </a:rPr>
              <a:t>Bleeding to re-balance the Humours</a:t>
            </a:r>
          </a:p>
          <a:p>
            <a:pPr eaLnBrk="0" fontAlgn="base" hangingPunct="0">
              <a:spcBef>
                <a:spcPct val="0"/>
              </a:spcBef>
              <a:spcAft>
                <a:spcPct val="0"/>
              </a:spcAft>
              <a:buSzPts val="1000"/>
              <a:buFont typeface="Symbol" panose="05050102010706020507" pitchFamily="18" charset="2"/>
              <a:buChar char="·"/>
            </a:pPr>
            <a:r>
              <a:rPr lang="en-GB" altLang="en-US" sz="1400" dirty="0">
                <a:solidFill>
                  <a:srgbClr val="000000"/>
                </a:solidFill>
                <a:latin typeface="Calibri" panose="020F0502020204030204" pitchFamily="34" charset="0"/>
              </a:rPr>
              <a:t>Surgery</a:t>
            </a:r>
            <a:endParaRPr lang="en-US" altLang="en-US" sz="3200" dirty="0">
              <a:latin typeface="Arial" panose="020B0604020202020204" pitchFamily="34" charset="0"/>
            </a:endParaRPr>
          </a:p>
        </p:txBody>
      </p:sp>
      <p:sp>
        <p:nvSpPr>
          <p:cNvPr id="18" name="Text Box 17"/>
          <p:cNvSpPr txBox="1">
            <a:spLocks noChangeArrowheads="1"/>
          </p:cNvSpPr>
          <p:nvPr/>
        </p:nvSpPr>
        <p:spPr bwMode="auto">
          <a:xfrm>
            <a:off x="1389577" y="3179401"/>
            <a:ext cx="6533047" cy="8221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b="1" dirty="0">
                <a:solidFill>
                  <a:srgbClr val="000000"/>
                </a:solidFill>
                <a:latin typeface="Calibri" panose="020F0502020204030204" pitchFamily="34" charset="0"/>
              </a:rPr>
              <a:t>Prevention - Keeping Towns Clean:</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Too many animals -&gt; </a:t>
            </a:r>
            <a:r>
              <a:rPr lang="en-GB" altLang="en-US" sz="1200" dirty="0" err="1">
                <a:solidFill>
                  <a:srgbClr val="000000"/>
                </a:solidFill>
                <a:latin typeface="Calibri" panose="020F0502020204030204" pitchFamily="34" charset="0"/>
              </a:rPr>
              <a:t>Rakers</a:t>
            </a:r>
            <a:r>
              <a:rPr lang="en-GB" altLang="en-US" sz="1200" dirty="0">
                <a:solidFill>
                  <a:srgbClr val="000000"/>
                </a:solidFill>
                <a:latin typeface="Calibri" panose="020F0502020204030204" pitchFamily="34" charset="0"/>
              </a:rPr>
              <a:t> were employed </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Waste and Litter -&gt; laws were passed to punish throwing waste and public latrines were often built in towns</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Dirty water -&gt; ways of bringing in fresh water to towns</a:t>
            </a:r>
            <a:endParaRPr lang="en-US" altLang="en-US" sz="2000" dirty="0">
              <a:latin typeface="Arial" panose="020B0604020202020204" pitchFamily="34" charset="0"/>
            </a:endParaRPr>
          </a:p>
        </p:txBody>
      </p:sp>
      <p:cxnSp>
        <p:nvCxnSpPr>
          <p:cNvPr id="1042" name="AutoShape 18"/>
          <p:cNvCxnSpPr>
            <a:cxnSpLocks noChangeShapeType="1"/>
          </p:cNvCxnSpPr>
          <p:nvPr/>
        </p:nvCxnSpPr>
        <p:spPr bwMode="auto">
          <a:xfrm>
            <a:off x="5121450" y="6144670"/>
            <a:ext cx="558800" cy="0"/>
          </a:xfrm>
          <a:prstGeom prst="straightConnector1">
            <a:avLst/>
          </a:prstGeom>
          <a:noFill/>
          <a:ln w="25400">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19" name="TextBox 18"/>
          <p:cNvSpPr txBox="1"/>
          <p:nvPr/>
        </p:nvSpPr>
        <p:spPr>
          <a:xfrm>
            <a:off x="1149071" y="2700893"/>
            <a:ext cx="652743" cy="369332"/>
          </a:xfrm>
          <a:prstGeom prst="rect">
            <a:avLst/>
          </a:prstGeom>
          <a:noFill/>
        </p:spPr>
        <p:txBody>
          <a:bodyPr wrap="none" rtlCol="0">
            <a:spAutoFit/>
          </a:bodyPr>
          <a:lstStyle/>
          <a:p>
            <a:r>
              <a:rPr lang="en-GB" dirty="0"/>
              <a:t>1250</a:t>
            </a:r>
          </a:p>
        </p:txBody>
      </p:sp>
      <p:sp>
        <p:nvSpPr>
          <p:cNvPr id="24" name="TextBox 23"/>
          <p:cNvSpPr txBox="1"/>
          <p:nvPr/>
        </p:nvSpPr>
        <p:spPr>
          <a:xfrm>
            <a:off x="10262614" y="2696537"/>
            <a:ext cx="652743" cy="369332"/>
          </a:xfrm>
          <a:prstGeom prst="rect">
            <a:avLst/>
          </a:prstGeom>
          <a:noFill/>
        </p:spPr>
        <p:txBody>
          <a:bodyPr wrap="none" rtlCol="0">
            <a:spAutoFit/>
          </a:bodyPr>
          <a:lstStyle/>
          <a:p>
            <a:r>
              <a:rPr lang="en-GB" dirty="0"/>
              <a:t>1500</a:t>
            </a:r>
          </a:p>
        </p:txBody>
      </p:sp>
    </p:spTree>
    <p:extLst>
      <p:ext uri="{BB962C8B-B14F-4D97-AF65-F5344CB8AC3E}">
        <p14:creationId xmlns:p14="http://schemas.microsoft.com/office/powerpoint/2010/main" val="3505813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50" name="AutoShape 2"/>
          <p:cNvCxnSpPr>
            <a:cxnSpLocks noChangeShapeType="1"/>
          </p:cNvCxnSpPr>
          <p:nvPr/>
        </p:nvCxnSpPr>
        <p:spPr bwMode="auto">
          <a:xfrm flipV="1">
            <a:off x="1150939" y="3268664"/>
            <a:ext cx="9793287" cy="20637"/>
          </a:xfrm>
          <a:prstGeom prst="straightConnector1">
            <a:avLst/>
          </a:prstGeom>
          <a:noFill/>
          <a:ln w="25400">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4" name="Control 3"/>
          <p:cNvSpPr>
            <a:spLocks noChangeArrowheads="1" noChangeShapeType="1"/>
          </p:cNvSpPr>
          <p:nvPr/>
        </p:nvSpPr>
        <p:spPr bwMode="auto">
          <a:xfrm>
            <a:off x="1267780" y="3327400"/>
            <a:ext cx="9742487" cy="336550"/>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eaLnBrk="0" fontAlgn="base" hangingPunct="0">
              <a:spcBef>
                <a:spcPct val="0"/>
              </a:spcBef>
              <a:spcAft>
                <a:spcPct val="0"/>
              </a:spcAft>
            </a:pPr>
            <a:r>
              <a:rPr lang="en-GB" altLang="en-US" sz="1200" b="1" dirty="0">
                <a:latin typeface="Calibri" panose="020F0502020204030204" pitchFamily="34" charset="0"/>
              </a:rPr>
              <a:t>1500					1600					1700</a:t>
            </a:r>
            <a:endParaRPr lang="en-US" altLang="en-US" dirty="0">
              <a:latin typeface="Arial" panose="020B0604020202020204" pitchFamily="34" charset="0"/>
            </a:endParaRPr>
          </a:p>
        </p:txBody>
      </p:sp>
      <p:sp>
        <p:nvSpPr>
          <p:cNvPr id="5" name="WordArt 4"/>
          <p:cNvSpPr>
            <a:spLocks noChangeArrowheads="1" noChangeShapeType="1" noTextEdit="1"/>
          </p:cNvSpPr>
          <p:nvPr/>
        </p:nvSpPr>
        <p:spPr bwMode="auto">
          <a:xfrm>
            <a:off x="1735138" y="7938"/>
            <a:ext cx="8589962" cy="33496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GB" sz="3600" b="1" kern="10">
                <a:ln w="10541">
                  <a:solidFill>
                    <a:srgbClr val="5A5A5A"/>
                  </a:solidFill>
                  <a:round/>
                  <a:headEnd/>
                  <a:tailEnd/>
                </a:ln>
                <a:solidFill>
                  <a:srgbClr val="9900FF"/>
                </a:solidFill>
                <a:latin typeface="Arial Black" panose="020B0A04020102020204" pitchFamily="34" charset="0"/>
              </a:rPr>
              <a:t>The Medical Renaissance in England, 1500- 1700 </a:t>
            </a:r>
          </a:p>
        </p:txBody>
      </p:sp>
      <p:sp>
        <p:nvSpPr>
          <p:cNvPr id="6" name="Text Box 5"/>
          <p:cNvSpPr txBox="1">
            <a:spLocks noChangeArrowheads="1"/>
          </p:cNvSpPr>
          <p:nvPr/>
        </p:nvSpPr>
        <p:spPr bwMode="auto">
          <a:xfrm>
            <a:off x="4798881" y="303712"/>
            <a:ext cx="2130472" cy="31972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b="1" dirty="0">
                <a:solidFill>
                  <a:srgbClr val="9900FF"/>
                </a:solidFill>
                <a:latin typeface="Calibri" panose="020F0502020204030204" pitchFamily="34" charset="0"/>
              </a:rPr>
              <a:t>Tradition VS Change</a:t>
            </a:r>
            <a:endParaRPr lang="en-US" altLang="en-US" sz="4000" b="1" dirty="0">
              <a:latin typeface="Arial" panose="020B0604020202020204" pitchFamily="34" charset="0"/>
            </a:endParaRPr>
          </a:p>
        </p:txBody>
      </p:sp>
      <p:sp>
        <p:nvSpPr>
          <p:cNvPr id="7" name="Text Box 6"/>
          <p:cNvSpPr txBox="1">
            <a:spLocks noChangeArrowheads="1"/>
          </p:cNvSpPr>
          <p:nvPr/>
        </p:nvSpPr>
        <p:spPr bwMode="auto">
          <a:xfrm>
            <a:off x="1176339" y="485142"/>
            <a:ext cx="3006725"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Community Care:</a:t>
            </a:r>
          </a:p>
          <a:p>
            <a:pPr marL="171450" indent="-171450" eaLnBrk="0" fontAlgn="base" hangingPunct="0">
              <a:spcBef>
                <a:spcPct val="0"/>
              </a:spcBef>
              <a:spcAft>
                <a:spcPct val="0"/>
              </a:spcAft>
              <a:buSzPts val="1000"/>
              <a:buFont typeface="Arial" panose="020B0604020202020204" pitchFamily="34" charset="0"/>
              <a:buChar char="•"/>
            </a:pPr>
            <a:r>
              <a:rPr lang="en-US" altLang="en-US" sz="1200" dirty="0">
                <a:solidFill>
                  <a:srgbClr val="000000"/>
                </a:solidFill>
                <a:latin typeface="Arial" panose="020B0604020202020204" pitchFamily="34" charset="0"/>
              </a:rPr>
              <a:t> </a:t>
            </a:r>
            <a:r>
              <a:rPr lang="en-GB" altLang="en-US" sz="1200" dirty="0">
                <a:solidFill>
                  <a:srgbClr val="000000"/>
                </a:solidFill>
              </a:rPr>
              <a:t>Most of the ill were still cared for at home, community members helped with home remedies </a:t>
            </a:r>
            <a:endParaRPr lang="en-US" altLang="en-US" sz="2000" dirty="0"/>
          </a:p>
        </p:txBody>
      </p:sp>
      <p:sp>
        <p:nvSpPr>
          <p:cNvPr id="8" name="Text Box 7"/>
          <p:cNvSpPr txBox="1">
            <a:spLocks noChangeArrowheads="1"/>
          </p:cNvSpPr>
          <p:nvPr/>
        </p:nvSpPr>
        <p:spPr bwMode="auto">
          <a:xfrm>
            <a:off x="1173207" y="1266192"/>
            <a:ext cx="3636963" cy="9556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r>
              <a:rPr lang="en-GB" altLang="en-US" sz="1200" u="sng" dirty="0">
                <a:solidFill>
                  <a:srgbClr val="000000"/>
                </a:solidFill>
                <a:latin typeface="Calibri" panose="020F0502020204030204" pitchFamily="34" charset="0"/>
              </a:rPr>
              <a:t>The Printing Press: </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 Created in 1440, but spread throughout the 1500s</a:t>
            </a:r>
          </a:p>
          <a:p>
            <a:pPr marL="228600" indent="-22860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 Aided the production and distribution of medical texts </a:t>
            </a:r>
            <a:endParaRPr lang="en-US" altLang="en-US" sz="2000" dirty="0">
              <a:latin typeface="Arial" panose="020B0604020202020204" pitchFamily="34" charset="0"/>
            </a:endParaRPr>
          </a:p>
        </p:txBody>
      </p:sp>
      <p:sp>
        <p:nvSpPr>
          <p:cNvPr id="9" name="Text Box 8"/>
          <p:cNvSpPr txBox="1">
            <a:spLocks noChangeArrowheads="1"/>
          </p:cNvSpPr>
          <p:nvPr/>
        </p:nvSpPr>
        <p:spPr bwMode="auto">
          <a:xfrm>
            <a:off x="1173207" y="2221867"/>
            <a:ext cx="3465513" cy="9239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dirty="0">
                <a:solidFill>
                  <a:srgbClr val="000000"/>
                </a:solidFill>
                <a:latin typeface="Calibri" panose="020F0502020204030204" pitchFamily="34" charset="0"/>
              </a:rPr>
              <a:t>New rational explanations for the causes of disease -&gt; contradicted religious explanations and challenged the authority of the catholic church  </a:t>
            </a:r>
            <a:endParaRPr lang="en-US" altLang="en-US" sz="2000" dirty="0">
              <a:latin typeface="Arial" panose="020B0604020202020204" pitchFamily="34" charset="0"/>
            </a:endParaRPr>
          </a:p>
        </p:txBody>
      </p:sp>
      <p:sp>
        <p:nvSpPr>
          <p:cNvPr id="10" name="Text Box 9"/>
          <p:cNvSpPr txBox="1">
            <a:spLocks noChangeArrowheads="1"/>
          </p:cNvSpPr>
          <p:nvPr/>
        </p:nvSpPr>
        <p:spPr bwMode="auto">
          <a:xfrm>
            <a:off x="5018022" y="622142"/>
            <a:ext cx="3128962" cy="822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Apothecaries and Surgeons: </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 Better trained in guild systems </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 Had to have a licence to practice </a:t>
            </a:r>
            <a:endParaRPr lang="en-US" altLang="en-US" sz="2000" dirty="0">
              <a:latin typeface="Arial" panose="020B0604020202020204" pitchFamily="34" charset="0"/>
            </a:endParaRPr>
          </a:p>
        </p:txBody>
      </p:sp>
      <p:sp>
        <p:nvSpPr>
          <p:cNvPr id="11" name="Text Box 10"/>
          <p:cNvSpPr txBox="1">
            <a:spLocks noChangeArrowheads="1"/>
          </p:cNvSpPr>
          <p:nvPr/>
        </p:nvSpPr>
        <p:spPr bwMode="auto">
          <a:xfrm>
            <a:off x="5020707" y="1277304"/>
            <a:ext cx="2133600" cy="7413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Physicians: </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 Better access to medical texts led to better treatment </a:t>
            </a:r>
            <a:endParaRPr lang="en-US" altLang="en-US" sz="2000" dirty="0">
              <a:latin typeface="Arial" panose="020B0604020202020204" pitchFamily="34" charset="0"/>
            </a:endParaRPr>
          </a:p>
        </p:txBody>
      </p:sp>
      <p:sp>
        <p:nvSpPr>
          <p:cNvPr id="12" name="Text Box 11"/>
          <p:cNvSpPr txBox="1">
            <a:spLocks noChangeArrowheads="1"/>
          </p:cNvSpPr>
          <p:nvPr/>
        </p:nvSpPr>
        <p:spPr bwMode="auto">
          <a:xfrm>
            <a:off x="8326716" y="3327401"/>
            <a:ext cx="1998385" cy="9556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Royal Society - 1665</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Carried out and recorded medical experiments</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Shared scientific ideas through their journal ‘philosophical transactions’ </a:t>
            </a:r>
            <a:endParaRPr lang="en-US" altLang="en-US" sz="2000" dirty="0">
              <a:latin typeface="Arial" panose="020B0604020202020204" pitchFamily="34" charset="0"/>
            </a:endParaRPr>
          </a:p>
        </p:txBody>
      </p:sp>
      <p:sp>
        <p:nvSpPr>
          <p:cNvPr id="13" name="Text Box 12"/>
          <p:cNvSpPr txBox="1">
            <a:spLocks noChangeArrowheads="1"/>
          </p:cNvSpPr>
          <p:nvPr/>
        </p:nvSpPr>
        <p:spPr bwMode="auto">
          <a:xfrm>
            <a:off x="7841457" y="456723"/>
            <a:ext cx="812687" cy="14085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dirty="0">
                <a:solidFill>
                  <a:srgbClr val="000000"/>
                </a:solidFill>
                <a:latin typeface="Calibri" panose="020F0502020204030204" pitchFamily="34" charset="0"/>
              </a:rPr>
              <a:t>Change : By 1700 very few still believed in the theory of the 4 humours </a:t>
            </a:r>
            <a:endParaRPr lang="en-US" altLang="en-US" sz="2800" dirty="0">
              <a:latin typeface="Arial" panose="020B0604020202020204" pitchFamily="34" charset="0"/>
            </a:endParaRPr>
          </a:p>
        </p:txBody>
      </p:sp>
      <p:sp>
        <p:nvSpPr>
          <p:cNvPr id="14" name="Text Box 13"/>
          <p:cNvSpPr txBox="1">
            <a:spLocks noChangeArrowheads="1"/>
          </p:cNvSpPr>
          <p:nvPr/>
        </p:nvSpPr>
        <p:spPr bwMode="auto">
          <a:xfrm>
            <a:off x="8837024" y="822049"/>
            <a:ext cx="1965915" cy="158495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William Harvey:  1700</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 Stressed the importance of observing and recording patients symptoms </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 Discovered blood circulation,</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 Disproved Galen’s theories that new blood is produced by the liver</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Dissected live cold blooded animals – proved the body had a one way system for blood</a:t>
            </a:r>
            <a:endParaRPr lang="en-US" altLang="en-US" sz="2000" dirty="0">
              <a:latin typeface="Arial" panose="020B0604020202020204" pitchFamily="34" charset="0"/>
            </a:endParaRPr>
          </a:p>
        </p:txBody>
      </p:sp>
      <p:sp>
        <p:nvSpPr>
          <p:cNvPr id="15" name="Text Box 14"/>
          <p:cNvSpPr txBox="1">
            <a:spLocks noChangeArrowheads="1"/>
          </p:cNvSpPr>
          <p:nvPr/>
        </p:nvSpPr>
        <p:spPr bwMode="auto">
          <a:xfrm>
            <a:off x="2765652" y="3392713"/>
            <a:ext cx="1796383" cy="14224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Vesalius – 1533 </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Carried out dissections on human bodies</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Discovered spermatic vessels </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Improved understanding of the body and made the study of anatomy central</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Disproved Galen</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His book </a:t>
            </a:r>
            <a:r>
              <a:rPr lang="en-GB" altLang="en-US" sz="1200" i="1" dirty="0">
                <a:solidFill>
                  <a:srgbClr val="000000"/>
                </a:solidFill>
                <a:latin typeface="Calibri" panose="020F0502020204030204" pitchFamily="34" charset="0"/>
              </a:rPr>
              <a:t>The Fabric of the Human Body</a:t>
            </a:r>
            <a:r>
              <a:rPr lang="en-GB" altLang="en-US" sz="1200" dirty="0">
                <a:solidFill>
                  <a:srgbClr val="000000"/>
                </a:solidFill>
                <a:latin typeface="Calibri" panose="020F0502020204030204" pitchFamily="34" charset="0"/>
              </a:rPr>
              <a:t> was used to train doctors in England who gained more detailed and accurate knowledge of the anatomy </a:t>
            </a:r>
            <a:endParaRPr lang="en-US" altLang="en-US" sz="2800" dirty="0">
              <a:latin typeface="Arial" panose="020B0604020202020204" pitchFamily="34" charset="0"/>
            </a:endParaRPr>
          </a:p>
        </p:txBody>
      </p:sp>
      <p:sp>
        <p:nvSpPr>
          <p:cNvPr id="16" name="Text Box 15"/>
          <p:cNvSpPr txBox="1">
            <a:spLocks noChangeArrowheads="1"/>
          </p:cNvSpPr>
          <p:nvPr/>
        </p:nvSpPr>
        <p:spPr bwMode="auto">
          <a:xfrm>
            <a:off x="1173206" y="3928269"/>
            <a:ext cx="1364296" cy="9652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Hospitals (continuity) :</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by 1500 hospitals were treating more of the sick</a:t>
            </a:r>
          </a:p>
          <a:p>
            <a:pPr marL="171450" indent="-171450" eaLnBrk="0" fontAlgn="base" hangingPunct="0">
              <a:spcBef>
                <a:spcPct val="0"/>
              </a:spcBef>
              <a:spcAft>
                <a:spcPct val="0"/>
              </a:spcAft>
              <a:buSzPts val="1000"/>
              <a:buFont typeface="Arial" panose="020B0604020202020204" pitchFamily="34" charset="0"/>
              <a:buChar char="•"/>
            </a:pPr>
            <a:r>
              <a:rPr lang="en-GB" altLang="en-US" sz="1200" dirty="0">
                <a:solidFill>
                  <a:srgbClr val="000000"/>
                </a:solidFill>
                <a:latin typeface="Calibri" panose="020F0502020204030204" pitchFamily="34" charset="0"/>
              </a:rPr>
              <a:t>Run by physicians who focussed on treating the sick rather than on religion </a:t>
            </a:r>
            <a:endParaRPr lang="en-US" altLang="en-US" sz="2800" dirty="0">
              <a:latin typeface="Arial" panose="020B0604020202020204" pitchFamily="34" charset="0"/>
            </a:endParaRPr>
          </a:p>
        </p:txBody>
      </p:sp>
      <p:sp>
        <p:nvSpPr>
          <p:cNvPr id="17" name="Text Box 16"/>
          <p:cNvSpPr txBox="1">
            <a:spLocks noChangeArrowheads="1"/>
          </p:cNvSpPr>
          <p:nvPr/>
        </p:nvSpPr>
        <p:spPr bwMode="auto">
          <a:xfrm>
            <a:off x="4782344" y="1973898"/>
            <a:ext cx="3059112" cy="1170080"/>
          </a:xfrm>
          <a:prstGeom prst="rect">
            <a:avLst/>
          </a:prstGeom>
          <a:noFill/>
          <a:ln w="25400" algn="ctr">
            <a:solidFill>
              <a:srgbClr val="9900FF"/>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Changes in Treatment: </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More emphasis on removing Miasma (e.g. through removing sewage) </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Theory of transference</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People regularly changed their clothes to try and keep clean </a:t>
            </a:r>
            <a:endParaRPr lang="en-US" altLang="en-US" sz="2000" dirty="0">
              <a:latin typeface="Arial" panose="020B0604020202020204" pitchFamily="34" charset="0"/>
            </a:endParaRPr>
          </a:p>
        </p:txBody>
      </p:sp>
      <p:sp>
        <p:nvSpPr>
          <p:cNvPr id="18" name="Text Box 17"/>
          <p:cNvSpPr txBox="1">
            <a:spLocks noChangeArrowheads="1"/>
          </p:cNvSpPr>
          <p:nvPr/>
        </p:nvSpPr>
        <p:spPr bwMode="auto">
          <a:xfrm>
            <a:off x="6361557" y="3392713"/>
            <a:ext cx="1799885" cy="11477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Thomas Sydenham - 1645:</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Found that disease had nothing to do with the person who had it</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Based treatments on disease as a whole </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Moved away from herbal remedies and diagnosed based on science and research</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Contributed to the progress of medicine by making detailed notes of illnesses</a:t>
            </a:r>
            <a:endParaRPr lang="en-US" altLang="en-US" sz="2000" dirty="0">
              <a:latin typeface="Arial" panose="020B0604020202020204" pitchFamily="34" charset="0"/>
            </a:endParaRPr>
          </a:p>
        </p:txBody>
      </p:sp>
      <p:sp>
        <p:nvSpPr>
          <p:cNvPr id="19" name="Text Box 18"/>
          <p:cNvSpPr txBox="1">
            <a:spLocks noChangeArrowheads="1"/>
          </p:cNvSpPr>
          <p:nvPr/>
        </p:nvSpPr>
        <p:spPr bwMode="auto">
          <a:xfrm>
            <a:off x="8597900" y="4692650"/>
            <a:ext cx="2205038" cy="1960562"/>
          </a:xfrm>
          <a:prstGeom prst="rect">
            <a:avLst/>
          </a:prstGeom>
          <a:solidFill>
            <a:srgbClr val="9900FF"/>
          </a:solidFill>
          <a:ln w="25400" algn="ctr">
            <a:solidFill>
              <a:srgbClr val="9900F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b="1" u="sng" dirty="0">
                <a:solidFill>
                  <a:srgbClr val="FFFFFF"/>
                </a:solidFill>
                <a:latin typeface="Calibri" panose="020F0502020204030204" pitchFamily="34" charset="0"/>
              </a:rPr>
              <a:t>Case Study: The Great Plague 1665 </a:t>
            </a:r>
          </a:p>
          <a:p>
            <a:pPr eaLnBrk="0" fontAlgn="base" hangingPunct="0">
              <a:spcBef>
                <a:spcPct val="0"/>
              </a:spcBef>
              <a:spcAft>
                <a:spcPct val="0"/>
              </a:spcAft>
            </a:pPr>
            <a:r>
              <a:rPr lang="en-GB" altLang="en-US" sz="1200" b="1" u="sng" dirty="0">
                <a:solidFill>
                  <a:srgbClr val="FFFFFF"/>
                </a:solidFill>
                <a:latin typeface="Calibri" panose="020F0502020204030204" pitchFamily="34" charset="0"/>
              </a:rPr>
              <a:t>Cause: </a:t>
            </a:r>
            <a:r>
              <a:rPr lang="en-GB" altLang="en-US" sz="1200" b="1" dirty="0">
                <a:solidFill>
                  <a:srgbClr val="FFFFFF"/>
                </a:solidFill>
                <a:latin typeface="Calibri" panose="020F0502020204030204" pitchFamily="34" charset="0"/>
              </a:rPr>
              <a:t> most believed the cause to be miasma, spread by flees and rats </a:t>
            </a:r>
          </a:p>
          <a:p>
            <a:pPr eaLnBrk="0" fontAlgn="base" hangingPunct="0">
              <a:spcBef>
                <a:spcPct val="0"/>
              </a:spcBef>
              <a:spcAft>
                <a:spcPct val="0"/>
              </a:spcAft>
            </a:pPr>
            <a:r>
              <a:rPr lang="en-GB" altLang="en-US" sz="1200" b="1" u="sng" dirty="0">
                <a:solidFill>
                  <a:srgbClr val="FFFFFF"/>
                </a:solidFill>
                <a:latin typeface="Calibri" panose="020F0502020204030204" pitchFamily="34" charset="0"/>
              </a:rPr>
              <a:t>Treatment: </a:t>
            </a:r>
            <a:r>
              <a:rPr lang="en-GB" altLang="en-US" sz="1200" b="1" dirty="0">
                <a:solidFill>
                  <a:srgbClr val="FFFFFF"/>
                </a:solidFill>
                <a:latin typeface="Calibri" panose="020F0502020204030204" pitchFamily="34" charset="0"/>
              </a:rPr>
              <a:t>transference, ‘sweat the disease out’ </a:t>
            </a:r>
          </a:p>
          <a:p>
            <a:pPr eaLnBrk="0" fontAlgn="base" hangingPunct="0">
              <a:spcBef>
                <a:spcPct val="0"/>
              </a:spcBef>
              <a:spcAft>
                <a:spcPct val="0"/>
              </a:spcAft>
            </a:pPr>
            <a:r>
              <a:rPr lang="en-GB" altLang="en-US" sz="1200" b="1" u="sng" dirty="0">
                <a:solidFill>
                  <a:srgbClr val="FFFFFF"/>
                </a:solidFill>
                <a:latin typeface="Calibri" panose="020F0502020204030204" pitchFamily="34" charset="0"/>
              </a:rPr>
              <a:t>Prevention</a:t>
            </a:r>
            <a:r>
              <a:rPr lang="en-GB" altLang="en-US" sz="1200" b="1" dirty="0">
                <a:solidFill>
                  <a:srgbClr val="FFFFFF"/>
                </a:solidFill>
                <a:latin typeface="Calibri" panose="020F0502020204030204" pitchFamily="34" charset="0"/>
              </a:rPr>
              <a:t>: large public gatherings banned, days of fasting and prayer </a:t>
            </a:r>
            <a:endParaRPr lang="en-US" altLang="en-US" sz="2000" b="1" dirty="0">
              <a:latin typeface="Arial" panose="020B0604020202020204" pitchFamily="34" charset="0"/>
            </a:endParaRPr>
          </a:p>
        </p:txBody>
      </p:sp>
      <p:sp>
        <p:nvSpPr>
          <p:cNvPr id="20" name="Text Box 19"/>
          <p:cNvSpPr txBox="1">
            <a:spLocks noChangeArrowheads="1"/>
          </p:cNvSpPr>
          <p:nvPr/>
        </p:nvSpPr>
        <p:spPr bwMode="auto">
          <a:xfrm>
            <a:off x="4911177" y="4547328"/>
            <a:ext cx="1101237" cy="1522414"/>
          </a:xfrm>
          <a:prstGeom prst="rect">
            <a:avLst/>
          </a:prstGeom>
          <a:noFill/>
          <a:ln w="25400" algn="ctr">
            <a:solidFill>
              <a:srgbClr val="9900FF"/>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Continuing treatment and preventions: </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Healthy Living, Herbal Remedies, Bleeding and Purging, Prayer</a:t>
            </a:r>
            <a:endParaRPr lang="en-US" altLang="en-US" sz="2800" dirty="0">
              <a:latin typeface="Arial" panose="020B0604020202020204" pitchFamily="34" charset="0"/>
            </a:endParaRPr>
          </a:p>
        </p:txBody>
      </p:sp>
    </p:spTree>
    <p:extLst>
      <p:ext uri="{BB962C8B-B14F-4D97-AF65-F5344CB8AC3E}">
        <p14:creationId xmlns:p14="http://schemas.microsoft.com/office/powerpoint/2010/main" val="1437859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4" name="AutoShape 2"/>
          <p:cNvCxnSpPr>
            <a:cxnSpLocks noChangeShapeType="1"/>
          </p:cNvCxnSpPr>
          <p:nvPr/>
        </p:nvCxnSpPr>
        <p:spPr bwMode="auto">
          <a:xfrm>
            <a:off x="1147763" y="3192463"/>
            <a:ext cx="9906000" cy="0"/>
          </a:xfrm>
          <a:prstGeom prst="straightConnector1">
            <a:avLst/>
          </a:prstGeom>
          <a:noFill/>
          <a:ln w="25400">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4" name="Control 3"/>
          <p:cNvSpPr>
            <a:spLocks noChangeArrowheads="1" noChangeShapeType="1"/>
          </p:cNvSpPr>
          <p:nvPr/>
        </p:nvSpPr>
        <p:spPr bwMode="auto">
          <a:xfrm>
            <a:off x="1243014" y="3192464"/>
            <a:ext cx="9723437" cy="384175"/>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eaLnBrk="0" fontAlgn="base" hangingPunct="0">
              <a:spcBef>
                <a:spcPct val="0"/>
              </a:spcBef>
              <a:spcAft>
                <a:spcPct val="0"/>
              </a:spcAft>
            </a:pPr>
            <a:r>
              <a:rPr lang="en-GB" altLang="en-US" sz="1200" b="1" dirty="0">
                <a:latin typeface="Calibri" panose="020F0502020204030204" pitchFamily="34" charset="0"/>
              </a:rPr>
              <a:t>1700</a:t>
            </a:r>
            <a:r>
              <a:rPr lang="en-GB" altLang="en-US" sz="1200" b="1" dirty="0">
                <a:solidFill>
                  <a:srgbClr val="9900FF"/>
                </a:solidFill>
                <a:latin typeface="Calibri" panose="020F0502020204030204" pitchFamily="34" charset="0"/>
              </a:rPr>
              <a:t>					</a:t>
            </a:r>
            <a:r>
              <a:rPr lang="en-GB" altLang="en-US" sz="1200" b="1" dirty="0">
                <a:latin typeface="Calibri" panose="020F0502020204030204" pitchFamily="34" charset="0"/>
              </a:rPr>
              <a:t>1800</a:t>
            </a:r>
            <a:r>
              <a:rPr lang="en-GB" altLang="en-US" sz="1200" b="1" dirty="0">
                <a:solidFill>
                  <a:srgbClr val="9900FF"/>
                </a:solidFill>
                <a:latin typeface="Calibri" panose="020F0502020204030204" pitchFamily="34" charset="0"/>
              </a:rPr>
              <a:t>					</a:t>
            </a:r>
            <a:r>
              <a:rPr lang="en-GB" altLang="en-US" sz="1200" b="1" dirty="0">
                <a:latin typeface="Calibri" panose="020F0502020204030204" pitchFamily="34" charset="0"/>
              </a:rPr>
              <a:t>1900</a:t>
            </a:r>
            <a:endParaRPr lang="en-US" altLang="en-US" sz="1200" dirty="0">
              <a:latin typeface="Arial" panose="020B0604020202020204" pitchFamily="34" charset="0"/>
            </a:endParaRPr>
          </a:p>
        </p:txBody>
      </p:sp>
      <p:sp>
        <p:nvSpPr>
          <p:cNvPr id="5" name="Text Box 4"/>
          <p:cNvSpPr txBox="1">
            <a:spLocks noChangeArrowheads="1"/>
          </p:cNvSpPr>
          <p:nvPr/>
        </p:nvSpPr>
        <p:spPr bwMode="auto">
          <a:xfrm>
            <a:off x="1314451" y="607945"/>
            <a:ext cx="3865495" cy="67865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Microscopes: </a:t>
            </a:r>
            <a:r>
              <a:rPr lang="en-GB" altLang="en-US" sz="1200" dirty="0">
                <a:solidFill>
                  <a:srgbClr val="000000"/>
                </a:solidFill>
                <a:latin typeface="Calibri" panose="020F0502020204030204" pitchFamily="34" charset="0"/>
              </a:rPr>
              <a:t>The development of microscopes allowed germs to be seen and studied </a:t>
            </a:r>
            <a:endParaRPr lang="en-US" altLang="en-US" sz="2800" dirty="0">
              <a:latin typeface="Arial" panose="020B0604020202020204" pitchFamily="34" charset="0"/>
            </a:endParaRPr>
          </a:p>
        </p:txBody>
      </p:sp>
      <p:sp>
        <p:nvSpPr>
          <p:cNvPr id="6" name="WordArt 5"/>
          <p:cNvSpPr>
            <a:spLocks noChangeArrowheads="1" noChangeShapeType="1" noTextEdit="1"/>
          </p:cNvSpPr>
          <p:nvPr/>
        </p:nvSpPr>
        <p:spPr bwMode="auto">
          <a:xfrm>
            <a:off x="1314451" y="68490"/>
            <a:ext cx="9591675" cy="46513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GB" sz="3600" b="1" kern="10">
                <a:ln w="10541">
                  <a:solidFill>
                    <a:srgbClr val="5A5A5A"/>
                  </a:solidFill>
                  <a:round/>
                  <a:headEnd/>
                  <a:tailEnd/>
                </a:ln>
                <a:solidFill>
                  <a:srgbClr val="9900FF"/>
                </a:solidFill>
                <a:latin typeface="Arial Black" panose="020B0A04020102020204" pitchFamily="34" charset="0"/>
              </a:rPr>
              <a:t>Medicine in 18th and 19th century Britain, 1700-1900</a:t>
            </a:r>
          </a:p>
        </p:txBody>
      </p:sp>
      <p:sp>
        <p:nvSpPr>
          <p:cNvPr id="7" name="Text Box 6"/>
          <p:cNvSpPr txBox="1">
            <a:spLocks noChangeArrowheads="1"/>
          </p:cNvSpPr>
          <p:nvPr/>
        </p:nvSpPr>
        <p:spPr bwMode="auto">
          <a:xfrm>
            <a:off x="1339779" y="1029762"/>
            <a:ext cx="3840167" cy="182583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Changes in hospital care</a:t>
            </a:r>
            <a:r>
              <a:rPr lang="en-GB" altLang="en-US" sz="1200" dirty="0">
                <a:solidFill>
                  <a:srgbClr val="000000"/>
                </a:solidFill>
                <a:latin typeface="Calibri" panose="020F0502020204030204" pitchFamily="34" charset="0"/>
              </a:rPr>
              <a:t>: </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New hospitals funded by councils and charities opened during 19th century</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Hospitals cleanliness and organisation improved</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Nurses given more central role</a:t>
            </a:r>
          </a:p>
          <a:p>
            <a:pPr eaLnBrk="0" fontAlgn="base" hangingPunct="0">
              <a:spcBef>
                <a:spcPct val="0"/>
              </a:spcBef>
              <a:spcAft>
                <a:spcPct val="0"/>
              </a:spcAft>
            </a:pPr>
            <a:r>
              <a:rPr lang="en-GB" altLang="en-US" sz="1200" u="sng" dirty="0">
                <a:solidFill>
                  <a:srgbClr val="000000"/>
                </a:solidFill>
                <a:latin typeface="Calibri" panose="020F0502020204030204" pitchFamily="34" charset="0"/>
              </a:rPr>
              <a:t>Florence Nightingale: </a:t>
            </a:r>
          </a:p>
          <a:p>
            <a:pPr marL="171450" indent="-171450" eaLnBrk="0" fontAlgn="base" hangingPunct="0">
              <a:spcBef>
                <a:spcPct val="0"/>
              </a:spcBef>
              <a:spcAft>
                <a:spcPct val="0"/>
              </a:spcAft>
              <a:buFont typeface="Arial" panose="020B0604020202020204" pitchFamily="34" charset="0"/>
              <a:buChar char="•"/>
            </a:pPr>
            <a:r>
              <a:rPr lang="en-GB" altLang="en-US" sz="1200" b="1" dirty="0">
                <a:solidFill>
                  <a:srgbClr val="000000"/>
                </a:solidFill>
                <a:latin typeface="Calibri" panose="020F0502020204030204" pitchFamily="34" charset="0"/>
              </a:rPr>
              <a:t>During the Crimean War: </a:t>
            </a:r>
            <a:r>
              <a:rPr lang="en-GB" altLang="en-US" sz="1200" dirty="0">
                <a:solidFill>
                  <a:srgbClr val="000000"/>
                </a:solidFill>
                <a:latin typeface="Calibri" panose="020F0502020204030204" pitchFamily="34" charset="0"/>
              </a:rPr>
              <a:t>emphasised hygiene , fresh air, good supplies and nurses training, also published books on nursing and set up nursing school</a:t>
            </a:r>
          </a:p>
          <a:p>
            <a:pPr marL="171450" indent="-171450" eaLnBrk="0" fontAlgn="base" hangingPunct="0">
              <a:spcBef>
                <a:spcPct val="0"/>
              </a:spcBef>
              <a:spcAft>
                <a:spcPct val="0"/>
              </a:spcAft>
              <a:buFont typeface="Arial" panose="020B0604020202020204" pitchFamily="34" charset="0"/>
              <a:buChar char="•"/>
            </a:pPr>
            <a:r>
              <a:rPr lang="en-GB" altLang="en-US" sz="1200" dirty="0">
                <a:solidFill>
                  <a:srgbClr val="000000"/>
                </a:solidFill>
                <a:latin typeface="Calibri" panose="020F0502020204030204" pitchFamily="34" charset="0"/>
              </a:rPr>
              <a:t>Wrote to the British government about her recommendations</a:t>
            </a:r>
          </a:p>
        </p:txBody>
      </p:sp>
      <p:sp>
        <p:nvSpPr>
          <p:cNvPr id="8" name="Text Box 7"/>
          <p:cNvSpPr txBox="1">
            <a:spLocks noChangeArrowheads="1"/>
          </p:cNvSpPr>
          <p:nvPr/>
        </p:nvSpPr>
        <p:spPr bwMode="auto">
          <a:xfrm>
            <a:off x="6563785" y="549004"/>
            <a:ext cx="1294006" cy="1196340"/>
          </a:xfrm>
          <a:prstGeom prst="rect">
            <a:avLst/>
          </a:prstGeom>
          <a:solidFill>
            <a:srgbClr val="9900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b="1" u="sng" dirty="0">
                <a:solidFill>
                  <a:srgbClr val="FFFFFF"/>
                </a:solidFill>
                <a:latin typeface="Calibri" panose="020F0502020204030204" pitchFamily="34" charset="0"/>
              </a:rPr>
              <a:t>Case Study: Cholera 1854</a:t>
            </a:r>
          </a:p>
          <a:p>
            <a:pPr eaLnBrk="0" fontAlgn="base" hangingPunct="0">
              <a:spcBef>
                <a:spcPct val="0"/>
              </a:spcBef>
              <a:spcAft>
                <a:spcPct val="0"/>
              </a:spcAft>
            </a:pPr>
            <a:r>
              <a:rPr lang="en-GB" altLang="en-US" sz="1200" b="1" dirty="0">
                <a:solidFill>
                  <a:srgbClr val="FFFFFF"/>
                </a:solidFill>
                <a:latin typeface="Calibri" panose="020F0502020204030204" pitchFamily="34" charset="0"/>
              </a:rPr>
              <a:t>Broke out in 1831, in the 1854 epidemic over 20,000 people died </a:t>
            </a:r>
            <a:endParaRPr lang="en-US" altLang="en-US" sz="2000" b="1" dirty="0">
              <a:latin typeface="Arial" panose="020B0604020202020204" pitchFamily="34" charset="0"/>
            </a:endParaRPr>
          </a:p>
        </p:txBody>
      </p:sp>
      <p:cxnSp>
        <p:nvCxnSpPr>
          <p:cNvPr id="3080" name="AutoShape 8"/>
          <p:cNvCxnSpPr>
            <a:cxnSpLocks noChangeShapeType="1"/>
          </p:cNvCxnSpPr>
          <p:nvPr/>
        </p:nvCxnSpPr>
        <p:spPr bwMode="auto">
          <a:xfrm>
            <a:off x="6637701" y="2602367"/>
            <a:ext cx="0" cy="304800"/>
          </a:xfrm>
          <a:prstGeom prst="straightConnector1">
            <a:avLst/>
          </a:prstGeom>
          <a:noFill/>
          <a:ln w="25400">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9" name="Text Box 9"/>
          <p:cNvSpPr txBox="1">
            <a:spLocks noChangeArrowheads="1"/>
          </p:cNvSpPr>
          <p:nvPr/>
        </p:nvSpPr>
        <p:spPr bwMode="auto">
          <a:xfrm>
            <a:off x="5179946" y="1552621"/>
            <a:ext cx="2492045" cy="11080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Work of John Snow: </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Theorised that cholera was spread by contaminated water.</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Mapped out deaths and tracked source down to one contaminated water pump</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Prevented many deaths</a:t>
            </a:r>
            <a:endParaRPr lang="en-US" altLang="en-US" sz="2800" dirty="0">
              <a:latin typeface="Arial" panose="020B0604020202020204" pitchFamily="34" charset="0"/>
            </a:endParaRPr>
          </a:p>
          <a:p>
            <a:pPr eaLnBrk="0" fontAlgn="base" hangingPunct="0">
              <a:spcBef>
                <a:spcPct val="0"/>
              </a:spcBef>
              <a:spcAft>
                <a:spcPct val="0"/>
              </a:spcAft>
              <a:buSzPts val="1000"/>
              <a:buFont typeface="Symbol" panose="05050102010706020507" pitchFamily="18" charset="2"/>
              <a:buChar char="·"/>
            </a:pPr>
            <a:r>
              <a:rPr lang="en-US" altLang="en-US" sz="1200" dirty="0">
                <a:solidFill>
                  <a:srgbClr val="000000"/>
                </a:solidFill>
              </a:rPr>
              <a:t>Didn’t lead to the Public Health Act</a:t>
            </a:r>
            <a:endParaRPr lang="en-GB" altLang="en-US" sz="1200" dirty="0">
              <a:solidFill>
                <a:srgbClr val="000000"/>
              </a:solidFill>
            </a:endParaRPr>
          </a:p>
        </p:txBody>
      </p:sp>
      <p:sp>
        <p:nvSpPr>
          <p:cNvPr id="10" name="Text Box 10"/>
          <p:cNvSpPr txBox="1">
            <a:spLocks noChangeArrowheads="1"/>
          </p:cNvSpPr>
          <p:nvPr/>
        </p:nvSpPr>
        <p:spPr bwMode="auto">
          <a:xfrm>
            <a:off x="7797800" y="2154693"/>
            <a:ext cx="3168650" cy="60007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1875 Public Health Act:</a:t>
            </a:r>
          </a:p>
          <a:p>
            <a:pPr marL="171450" indent="-171450" eaLnBrk="0" fontAlgn="base" hangingPunct="0">
              <a:spcBef>
                <a:spcPct val="0"/>
              </a:spcBef>
              <a:spcAft>
                <a:spcPct val="0"/>
              </a:spcAft>
              <a:buFont typeface="Arial" panose="020B0604020202020204" pitchFamily="34" charset="0"/>
              <a:buChar char="•"/>
            </a:pPr>
            <a:r>
              <a:rPr lang="en-GB" altLang="en-US" sz="1200" dirty="0">
                <a:solidFill>
                  <a:srgbClr val="000000"/>
                </a:solidFill>
                <a:latin typeface="Calibri" panose="020F0502020204030204" pitchFamily="34" charset="0"/>
              </a:rPr>
              <a:t>Made it compulsory for local councils to improve sewage and drainage systems. Also appointed medical officers and sanitary inspectors to inspect public health facilities </a:t>
            </a:r>
            <a:endParaRPr lang="en-US" altLang="en-US" sz="2800" dirty="0">
              <a:latin typeface="Arial" panose="020B0604020202020204" pitchFamily="34" charset="0"/>
            </a:endParaRPr>
          </a:p>
        </p:txBody>
      </p:sp>
      <p:sp>
        <p:nvSpPr>
          <p:cNvPr id="11" name="Text Box 11"/>
          <p:cNvSpPr txBox="1">
            <a:spLocks noChangeArrowheads="1"/>
          </p:cNvSpPr>
          <p:nvPr/>
        </p:nvSpPr>
        <p:spPr bwMode="auto">
          <a:xfrm>
            <a:off x="1411288" y="3679826"/>
            <a:ext cx="2419350" cy="18192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Vaccinations:</a:t>
            </a:r>
          </a:p>
          <a:p>
            <a:pPr eaLnBrk="0" fontAlgn="base" hangingPunct="0">
              <a:spcBef>
                <a:spcPct val="0"/>
              </a:spcBef>
              <a:spcAft>
                <a:spcPct val="0"/>
              </a:spcAft>
              <a:buSzPts val="1000"/>
              <a:buFont typeface="Symbol" panose="05050102010706020507" pitchFamily="18" charset="2"/>
              <a:buChar char="·"/>
            </a:pPr>
            <a:r>
              <a:rPr lang="en-GB" altLang="en-US" sz="1200" b="1" u="sng" dirty="0">
                <a:solidFill>
                  <a:srgbClr val="000000"/>
                </a:solidFill>
                <a:latin typeface="Calibri" panose="020F0502020204030204" pitchFamily="34" charset="0"/>
              </a:rPr>
              <a:t> Edward Jenner, 1798: </a:t>
            </a:r>
            <a:r>
              <a:rPr lang="en-GB" altLang="en-US" sz="1200" dirty="0">
                <a:solidFill>
                  <a:srgbClr val="000000"/>
                </a:solidFill>
                <a:latin typeface="Calibri" panose="020F0502020204030204" pitchFamily="34" charset="0"/>
              </a:rPr>
              <a:t>use of vaccination to prevent smallpox</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Influences Pasteur and his vaccinations against disease</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Much opposition to Jenner’s work </a:t>
            </a:r>
            <a:endParaRPr lang="en-US" altLang="en-US" sz="2000" dirty="0">
              <a:latin typeface="Arial" panose="020B0604020202020204" pitchFamily="34" charset="0"/>
            </a:endParaRPr>
          </a:p>
        </p:txBody>
      </p:sp>
      <p:sp>
        <p:nvSpPr>
          <p:cNvPr id="12" name="Text Box 12"/>
          <p:cNvSpPr txBox="1">
            <a:spLocks noChangeArrowheads="1"/>
          </p:cNvSpPr>
          <p:nvPr/>
        </p:nvSpPr>
        <p:spPr bwMode="auto">
          <a:xfrm>
            <a:off x="1270000" y="5254625"/>
            <a:ext cx="3408012" cy="12001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b="1" u="sng" dirty="0">
                <a:solidFill>
                  <a:srgbClr val="000000"/>
                </a:solidFill>
                <a:latin typeface="Calibri" panose="020F0502020204030204" pitchFamily="34" charset="0"/>
              </a:rPr>
              <a:t>Robert Koch</a:t>
            </a:r>
          </a:p>
          <a:p>
            <a:pPr marL="171450" indent="-171450" eaLnBrk="0" fontAlgn="base" hangingPunct="0">
              <a:spcBef>
                <a:spcPct val="0"/>
              </a:spcBef>
              <a:spcAft>
                <a:spcPct val="0"/>
              </a:spcAft>
              <a:buFont typeface="Arial" panose="020B0604020202020204" pitchFamily="34" charset="0"/>
              <a:buChar char="•"/>
            </a:pPr>
            <a:r>
              <a:rPr lang="en-GB" altLang="en-US" sz="1200" dirty="0">
                <a:solidFill>
                  <a:srgbClr val="000000"/>
                </a:solidFill>
                <a:latin typeface="Calibri" panose="020F0502020204030204" pitchFamily="34" charset="0"/>
              </a:rPr>
              <a:t>Used the work of Pasteur to discover the bacteria that caused individual diseases such as typhoid or tuberculosis. Once they identified the bacteria they could then produce vaccinations </a:t>
            </a:r>
            <a:endParaRPr lang="en-US" altLang="en-US" sz="2000" dirty="0">
              <a:latin typeface="Arial" panose="020B0604020202020204" pitchFamily="34" charset="0"/>
            </a:endParaRPr>
          </a:p>
        </p:txBody>
      </p:sp>
      <p:sp>
        <p:nvSpPr>
          <p:cNvPr id="13" name="Text Box 13"/>
          <p:cNvSpPr txBox="1">
            <a:spLocks noChangeArrowheads="1"/>
          </p:cNvSpPr>
          <p:nvPr/>
        </p:nvSpPr>
        <p:spPr bwMode="auto">
          <a:xfrm>
            <a:off x="3941763" y="3792538"/>
            <a:ext cx="3078162" cy="10461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Anaesthetics:</a:t>
            </a:r>
          </a:p>
          <a:p>
            <a:pPr eaLnBrk="0" fontAlgn="base" hangingPunct="0">
              <a:spcBef>
                <a:spcPct val="0"/>
              </a:spcBef>
              <a:spcAft>
                <a:spcPct val="0"/>
              </a:spcAft>
              <a:buSzPts val="1000"/>
              <a:buFont typeface="Symbol" panose="05050102010706020507" pitchFamily="18" charset="2"/>
              <a:buChar char="·"/>
            </a:pPr>
            <a:r>
              <a:rPr lang="en-GB" altLang="en-US" sz="1200" b="1" u="sng" dirty="0">
                <a:solidFill>
                  <a:srgbClr val="000000"/>
                </a:solidFill>
                <a:latin typeface="Calibri" panose="020F0502020204030204" pitchFamily="34" charset="0"/>
              </a:rPr>
              <a:t> James Simpson,1847: </a:t>
            </a:r>
            <a:r>
              <a:rPr lang="en-GB" altLang="en-US" sz="1200" dirty="0">
                <a:solidFill>
                  <a:srgbClr val="000000"/>
                </a:solidFill>
                <a:latin typeface="Calibri" panose="020F0502020204030204" pitchFamily="34" charset="0"/>
              </a:rPr>
              <a:t>used chloroform as an effective anaesthetic during surgery</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Had many negative side effects – if used too much could cause infection, led to an increase in surgical deaths</a:t>
            </a:r>
            <a:endParaRPr lang="en-US" altLang="en-US" sz="2000" dirty="0">
              <a:latin typeface="Arial" panose="020B0604020202020204" pitchFamily="34" charset="0"/>
            </a:endParaRPr>
          </a:p>
        </p:txBody>
      </p:sp>
      <p:sp>
        <p:nvSpPr>
          <p:cNvPr id="14" name="Text Box 14"/>
          <p:cNvSpPr txBox="1">
            <a:spLocks noChangeArrowheads="1"/>
          </p:cNvSpPr>
          <p:nvPr/>
        </p:nvSpPr>
        <p:spPr bwMode="auto">
          <a:xfrm>
            <a:off x="4876801" y="5062538"/>
            <a:ext cx="2498725" cy="13922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solidFill>
                  <a:srgbClr val="000000"/>
                </a:solidFill>
                <a:latin typeface="Calibri" panose="020F0502020204030204" pitchFamily="34" charset="0"/>
              </a:rPr>
              <a:t>Antiseptics:</a:t>
            </a:r>
          </a:p>
          <a:p>
            <a:pPr eaLnBrk="0" fontAlgn="base" hangingPunct="0">
              <a:spcBef>
                <a:spcPct val="0"/>
              </a:spcBef>
              <a:spcAft>
                <a:spcPct val="0"/>
              </a:spcAft>
              <a:buSzPts val="1000"/>
              <a:buFont typeface="Symbol" panose="05050102010706020507" pitchFamily="18" charset="2"/>
              <a:buChar char="·"/>
            </a:pPr>
            <a:r>
              <a:rPr lang="en-GB" altLang="en-US" sz="1200" b="1" dirty="0">
                <a:solidFill>
                  <a:srgbClr val="000000"/>
                </a:solidFill>
                <a:latin typeface="Calibri" panose="020F0502020204030204" pitchFamily="34" charset="0"/>
              </a:rPr>
              <a:t> Joseph Lister</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Produced antiseptics that reduced the spread of infection and lessened the numbers of patients dying from infection </a:t>
            </a:r>
            <a:endParaRPr lang="en-US" altLang="en-US" sz="2000" dirty="0">
              <a:latin typeface="Arial" panose="020B0604020202020204" pitchFamily="34" charset="0"/>
            </a:endParaRPr>
          </a:p>
        </p:txBody>
      </p:sp>
      <p:sp>
        <p:nvSpPr>
          <p:cNvPr id="15" name="Text Box 15"/>
          <p:cNvSpPr txBox="1">
            <a:spLocks noChangeArrowheads="1"/>
          </p:cNvSpPr>
          <p:nvPr/>
        </p:nvSpPr>
        <p:spPr bwMode="auto">
          <a:xfrm>
            <a:off x="7375526" y="3218952"/>
            <a:ext cx="3414713" cy="15049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u="sng" dirty="0">
                <a:latin typeface="Calibri" panose="020F0502020204030204" pitchFamily="34" charset="0"/>
              </a:rPr>
              <a:t>Everyday Treatments: </a:t>
            </a:r>
          </a:p>
          <a:p>
            <a:pPr eaLnBrk="0" fontAlgn="base" hangingPunct="0">
              <a:spcBef>
                <a:spcPct val="0"/>
              </a:spcBef>
              <a:spcAft>
                <a:spcPct val="0"/>
              </a:spcAft>
              <a:buSzPts val="1000"/>
              <a:buFont typeface="Symbol" panose="05050102010706020507" pitchFamily="18" charset="2"/>
              <a:buChar char="·"/>
            </a:pPr>
            <a:r>
              <a:rPr lang="en-GB" altLang="en-US" sz="1200" dirty="0">
                <a:latin typeface="Calibri" panose="020F0502020204030204" pitchFamily="34" charset="0"/>
              </a:rPr>
              <a:t> Life expectancy was beginning to increase due to these medical advances, still below 50 years</a:t>
            </a:r>
          </a:p>
          <a:p>
            <a:pPr eaLnBrk="0" fontAlgn="base" hangingPunct="0">
              <a:spcBef>
                <a:spcPct val="0"/>
              </a:spcBef>
              <a:spcAft>
                <a:spcPct val="0"/>
              </a:spcAft>
              <a:buSzPts val="1000"/>
              <a:buFont typeface="Symbol" panose="05050102010706020507" pitchFamily="18" charset="2"/>
              <a:buChar char="·"/>
            </a:pPr>
            <a:r>
              <a:rPr lang="en-GB" altLang="en-US" sz="1200" dirty="0">
                <a:latin typeface="Calibri" panose="020F0502020204030204" pitchFamily="34" charset="0"/>
              </a:rPr>
              <a:t> Government still gave no help to the sick, the unemployed or the elderly</a:t>
            </a:r>
          </a:p>
          <a:p>
            <a:pPr eaLnBrk="0" fontAlgn="base" hangingPunct="0">
              <a:spcBef>
                <a:spcPct val="0"/>
              </a:spcBef>
              <a:spcAft>
                <a:spcPct val="0"/>
              </a:spcAft>
              <a:buSzPts val="1000"/>
              <a:buFont typeface="Symbol" panose="05050102010706020507" pitchFamily="18" charset="2"/>
              <a:buChar char="·"/>
            </a:pPr>
            <a:r>
              <a:rPr lang="en-GB" altLang="en-US" sz="1200" dirty="0">
                <a:latin typeface="Calibri" panose="020F0502020204030204" pitchFamily="34" charset="0"/>
              </a:rPr>
              <a:t> Home remedies continued to be produced </a:t>
            </a:r>
            <a:endParaRPr lang="en-US" altLang="en-US" sz="2000" dirty="0">
              <a:latin typeface="Arial" panose="020B0604020202020204" pitchFamily="34" charset="0"/>
            </a:endParaRPr>
          </a:p>
        </p:txBody>
      </p:sp>
      <p:sp>
        <p:nvSpPr>
          <p:cNvPr id="16" name="Text Box 16"/>
          <p:cNvSpPr txBox="1">
            <a:spLocks noChangeArrowheads="1"/>
          </p:cNvSpPr>
          <p:nvPr/>
        </p:nvSpPr>
        <p:spPr bwMode="auto">
          <a:xfrm>
            <a:off x="7375526" y="4355601"/>
            <a:ext cx="3303361" cy="11176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 ‘Patent remedies’ often known as ‘cure </a:t>
            </a:r>
            <a:r>
              <a:rPr lang="en-GB" altLang="en-US" sz="1200" dirty="0" err="1">
                <a:solidFill>
                  <a:srgbClr val="000000"/>
                </a:solidFill>
                <a:latin typeface="Calibri" panose="020F0502020204030204" pitchFamily="34" charset="0"/>
              </a:rPr>
              <a:t>alls’</a:t>
            </a:r>
            <a:r>
              <a:rPr lang="en-GB" altLang="en-US" sz="1200" dirty="0">
                <a:solidFill>
                  <a:srgbClr val="000000"/>
                </a:solidFill>
                <a:latin typeface="Calibri" panose="020F0502020204030204" pitchFamily="34" charset="0"/>
              </a:rPr>
              <a:t> were sold by big businesses promising effective treatments for illness </a:t>
            </a:r>
            <a:endParaRPr lang="en-US" altLang="en-US" sz="2000" dirty="0">
              <a:latin typeface="Arial" panose="020B0604020202020204" pitchFamily="34" charset="0"/>
            </a:endParaRPr>
          </a:p>
        </p:txBody>
      </p:sp>
      <p:pic>
        <p:nvPicPr>
          <p:cNvPr id="3089" name="Picture 17" descr="Image result for jon snow choler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5280" y="622755"/>
            <a:ext cx="2619375"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cxnSp>
        <p:nvCxnSpPr>
          <p:cNvPr id="19" name="Straight Arrow Connector 18"/>
          <p:cNvCxnSpPr/>
          <p:nvPr/>
        </p:nvCxnSpPr>
        <p:spPr>
          <a:xfrm flipH="1">
            <a:off x="5910943" y="870497"/>
            <a:ext cx="515024" cy="57893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7" name="Text Box 7"/>
          <p:cNvSpPr txBox="1">
            <a:spLocks noChangeArrowheads="1"/>
          </p:cNvSpPr>
          <p:nvPr/>
        </p:nvSpPr>
        <p:spPr bwMode="auto">
          <a:xfrm>
            <a:off x="7871337" y="5269410"/>
            <a:ext cx="2728651" cy="1388880"/>
          </a:xfrm>
          <a:prstGeom prst="rect">
            <a:avLst/>
          </a:prstGeom>
          <a:solidFill>
            <a:srgbClr val="9900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b="1" u="sng" dirty="0">
                <a:solidFill>
                  <a:srgbClr val="FFFFFF"/>
                </a:solidFill>
                <a:latin typeface="Calibri" panose="020F0502020204030204" pitchFamily="34" charset="0"/>
              </a:rPr>
              <a:t>Case Study: Germ Theory </a:t>
            </a:r>
          </a:p>
          <a:p>
            <a:pPr marL="171450" indent="-171450" eaLnBrk="0" fontAlgn="base" hangingPunct="0">
              <a:spcBef>
                <a:spcPct val="0"/>
              </a:spcBef>
              <a:spcAft>
                <a:spcPct val="0"/>
              </a:spcAft>
              <a:buFont typeface="Arial" panose="020B0604020202020204" pitchFamily="34" charset="0"/>
              <a:buChar char="•"/>
            </a:pPr>
            <a:r>
              <a:rPr lang="en-GB" altLang="en-US" sz="1200" b="1" dirty="0">
                <a:solidFill>
                  <a:srgbClr val="FFFFFF"/>
                </a:solidFill>
                <a:latin typeface="Calibri" panose="020F0502020204030204" pitchFamily="34" charset="0"/>
              </a:rPr>
              <a:t>Link between dirt and disease</a:t>
            </a:r>
          </a:p>
          <a:p>
            <a:pPr marL="171450" indent="-171450" eaLnBrk="0" fontAlgn="base" hangingPunct="0">
              <a:spcBef>
                <a:spcPct val="0"/>
              </a:spcBef>
              <a:spcAft>
                <a:spcPct val="0"/>
              </a:spcAft>
              <a:buFont typeface="Arial" panose="020B0604020202020204" pitchFamily="34" charset="0"/>
              <a:buChar char="•"/>
            </a:pPr>
            <a:r>
              <a:rPr lang="en-GB" altLang="en-US" sz="1200" b="1" dirty="0">
                <a:solidFill>
                  <a:srgbClr val="FFFFFF"/>
                </a:solidFill>
                <a:latin typeface="Calibri" panose="020F0502020204030204" pitchFamily="34" charset="0"/>
              </a:rPr>
              <a:t>Proved John Snow correct</a:t>
            </a:r>
          </a:p>
          <a:p>
            <a:pPr marL="171450" indent="-171450" eaLnBrk="0" fontAlgn="base" hangingPunct="0">
              <a:spcBef>
                <a:spcPct val="0"/>
              </a:spcBef>
              <a:spcAft>
                <a:spcPct val="0"/>
              </a:spcAft>
              <a:buFont typeface="Arial" panose="020B0604020202020204" pitchFamily="34" charset="0"/>
              <a:buChar char="•"/>
            </a:pPr>
            <a:r>
              <a:rPr lang="en-GB" altLang="en-US" sz="1200" b="1" dirty="0">
                <a:solidFill>
                  <a:srgbClr val="FFFFFF"/>
                </a:solidFill>
                <a:latin typeface="Calibri" panose="020F0502020204030204" pitchFamily="34" charset="0"/>
              </a:rPr>
              <a:t>People would pay tax for public health reforms</a:t>
            </a:r>
          </a:p>
          <a:p>
            <a:pPr marL="171450" indent="-171450" eaLnBrk="0" fontAlgn="base" hangingPunct="0">
              <a:spcBef>
                <a:spcPct val="0"/>
              </a:spcBef>
              <a:spcAft>
                <a:spcPct val="0"/>
              </a:spcAft>
              <a:buFont typeface="Arial" panose="020B0604020202020204" pitchFamily="34" charset="0"/>
              <a:buChar char="•"/>
            </a:pPr>
            <a:r>
              <a:rPr lang="en-GB" altLang="en-US" sz="1200" b="1" dirty="0">
                <a:solidFill>
                  <a:srgbClr val="FFFFFF"/>
                </a:solidFill>
                <a:latin typeface="Calibri" panose="020F0502020204030204" pitchFamily="34" charset="0"/>
              </a:rPr>
              <a:t>Nightingale didn’t believe in Germ Theory – focussed on hospital hygiene</a:t>
            </a:r>
          </a:p>
        </p:txBody>
      </p:sp>
    </p:spTree>
    <p:extLst>
      <p:ext uri="{BB962C8B-B14F-4D97-AF65-F5344CB8AC3E}">
        <p14:creationId xmlns:p14="http://schemas.microsoft.com/office/powerpoint/2010/main" val="1012072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1722438" y="7938"/>
            <a:ext cx="8589962" cy="33496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GB" sz="3600" b="1" kern="10" dirty="0">
                <a:ln w="10541" algn="ctr">
                  <a:solidFill>
                    <a:srgbClr val="5A5A5A"/>
                  </a:solidFill>
                  <a:round/>
                  <a:headEnd/>
                  <a:tailEnd/>
                </a:ln>
                <a:solidFill>
                  <a:srgbClr val="9900FF"/>
                </a:solidFill>
                <a:latin typeface="Arial Black" panose="020B0A04020102020204" pitchFamily="34" charset="0"/>
              </a:rPr>
              <a:t>Medicine in Modern Britain, 1900-present </a:t>
            </a:r>
          </a:p>
        </p:txBody>
      </p:sp>
      <p:sp>
        <p:nvSpPr>
          <p:cNvPr id="3" name="Control 3"/>
          <p:cNvSpPr>
            <a:spLocks noChangeArrowheads="1" noChangeShapeType="1"/>
          </p:cNvSpPr>
          <p:nvPr/>
        </p:nvSpPr>
        <p:spPr bwMode="auto">
          <a:xfrm>
            <a:off x="1152525" y="3074988"/>
            <a:ext cx="9753600" cy="347662"/>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eaLnBrk="0" fontAlgn="base" hangingPunct="0">
              <a:spcBef>
                <a:spcPct val="0"/>
              </a:spcBef>
              <a:spcAft>
                <a:spcPct val="0"/>
              </a:spcAft>
            </a:pPr>
            <a:r>
              <a:rPr lang="en-GB" altLang="en-US" sz="1200" b="1" dirty="0">
                <a:latin typeface="Calibri" panose="020F0502020204030204" pitchFamily="34" charset="0"/>
              </a:rPr>
              <a:t>1900                                                                                                                                                                                                                                                               Present </a:t>
            </a:r>
            <a:endParaRPr lang="en-US" altLang="en-US" dirty="0">
              <a:latin typeface="Arial" panose="020B0604020202020204" pitchFamily="34" charset="0"/>
            </a:endParaRPr>
          </a:p>
        </p:txBody>
      </p:sp>
      <p:cxnSp>
        <p:nvCxnSpPr>
          <p:cNvPr id="1028" name="AutoShape 4"/>
          <p:cNvCxnSpPr>
            <a:cxnSpLocks noChangeShapeType="1"/>
          </p:cNvCxnSpPr>
          <p:nvPr/>
        </p:nvCxnSpPr>
        <p:spPr bwMode="auto">
          <a:xfrm>
            <a:off x="1138238" y="3054350"/>
            <a:ext cx="9753601" cy="0"/>
          </a:xfrm>
          <a:prstGeom prst="straightConnector1">
            <a:avLst/>
          </a:prstGeom>
          <a:noFill/>
          <a:ln w="25400">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nvGrpSpPr>
          <p:cNvPr id="4" name="Group 5"/>
          <p:cNvGrpSpPr>
            <a:grpSpLocks/>
          </p:cNvGrpSpPr>
          <p:nvPr/>
        </p:nvGrpSpPr>
        <p:grpSpPr bwMode="auto">
          <a:xfrm>
            <a:off x="2642395" y="303823"/>
            <a:ext cx="4979987" cy="2001838"/>
            <a:chOff x="106923840" y="110662720"/>
            <a:chExt cx="4980940" cy="2001520"/>
          </a:xfrm>
        </p:grpSpPr>
        <p:sp>
          <p:nvSpPr>
            <p:cNvPr id="5" name="Text Box 6"/>
            <p:cNvSpPr txBox="1">
              <a:spLocks noChangeArrowheads="1"/>
            </p:cNvSpPr>
            <p:nvPr/>
          </p:nvSpPr>
          <p:spPr bwMode="auto">
            <a:xfrm>
              <a:off x="108366560" y="110662720"/>
              <a:ext cx="2245360" cy="33528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dirty="0">
                  <a:solidFill>
                    <a:srgbClr val="000000"/>
                  </a:solidFill>
                  <a:latin typeface="Calibri" panose="020F0502020204030204" pitchFamily="34" charset="0"/>
                </a:rPr>
                <a:t>Bacteria, genetic problems, lifestyle</a:t>
              </a:r>
              <a:endParaRPr lang="en-US" altLang="en-US" sz="2000" dirty="0">
                <a:latin typeface="Arial" panose="020B0604020202020204" pitchFamily="34" charset="0"/>
              </a:endParaRPr>
            </a:p>
          </p:txBody>
        </p:sp>
        <p:cxnSp>
          <p:nvCxnSpPr>
            <p:cNvPr id="1031" name="AutoShape 7"/>
            <p:cNvCxnSpPr>
              <a:cxnSpLocks noChangeShapeType="1"/>
            </p:cNvCxnSpPr>
            <p:nvPr/>
          </p:nvCxnSpPr>
          <p:spPr bwMode="auto">
            <a:xfrm flipH="1">
              <a:off x="108478320" y="110998000"/>
              <a:ext cx="558800" cy="680720"/>
            </a:xfrm>
            <a:prstGeom prst="straightConnector1">
              <a:avLst/>
            </a:prstGeom>
            <a:noFill/>
            <a:ln w="25400">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32" name="AutoShape 8"/>
            <p:cNvCxnSpPr>
              <a:cxnSpLocks noChangeShapeType="1"/>
            </p:cNvCxnSpPr>
            <p:nvPr/>
          </p:nvCxnSpPr>
          <p:spPr bwMode="auto">
            <a:xfrm flipH="1" flipV="1">
              <a:off x="109547660" y="110998000"/>
              <a:ext cx="558800" cy="680720"/>
            </a:xfrm>
            <a:prstGeom prst="straightConnector1">
              <a:avLst/>
            </a:prstGeom>
            <a:noFill/>
            <a:ln w="25400" algn="ctr">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6" name="Text Box 9"/>
            <p:cNvSpPr txBox="1">
              <a:spLocks noChangeArrowheads="1"/>
            </p:cNvSpPr>
            <p:nvPr/>
          </p:nvSpPr>
          <p:spPr bwMode="auto">
            <a:xfrm>
              <a:off x="106923840" y="111678720"/>
              <a:ext cx="2113280" cy="74168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GB" altLang="en-US" sz="1200" dirty="0">
                  <a:solidFill>
                    <a:srgbClr val="000000"/>
                  </a:solidFill>
                  <a:latin typeface="Calibri" panose="020F0502020204030204" pitchFamily="34" charset="0"/>
                </a:rPr>
                <a:t>Vaccines, DNA screening, Lifestyle Campaigns i.e. promote dangers of smoking or of lack of exercise</a:t>
              </a:r>
              <a:endParaRPr lang="en-US" altLang="en-US" sz="2000" dirty="0">
                <a:latin typeface="Arial" panose="020B0604020202020204" pitchFamily="34" charset="0"/>
              </a:endParaRPr>
            </a:p>
          </p:txBody>
        </p:sp>
        <p:sp>
          <p:nvSpPr>
            <p:cNvPr id="7" name="Text Box 10"/>
            <p:cNvSpPr txBox="1">
              <a:spLocks noChangeArrowheads="1"/>
            </p:cNvSpPr>
            <p:nvPr/>
          </p:nvSpPr>
          <p:spPr bwMode="auto">
            <a:xfrm>
              <a:off x="109537500" y="111678720"/>
              <a:ext cx="2367280" cy="98552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GB" altLang="en-US" sz="1200" dirty="0">
                  <a:solidFill>
                    <a:srgbClr val="000000"/>
                  </a:solidFill>
                  <a:latin typeface="Calibri" panose="020F0502020204030204" pitchFamily="34" charset="0"/>
                </a:rPr>
                <a:t>Improved access to care, NHS, High-tech medical and surgical treatments in hospitals; Blood transfusions; X-rays; Heart pacemakers and Gene therapy</a:t>
              </a:r>
              <a:endParaRPr lang="en-US" altLang="en-US" sz="2000" dirty="0">
                <a:latin typeface="Arial" panose="020B0604020202020204" pitchFamily="34" charset="0"/>
              </a:endParaRPr>
            </a:p>
          </p:txBody>
        </p:sp>
      </p:grpSp>
      <p:sp>
        <p:nvSpPr>
          <p:cNvPr id="8" name="Text Box 11"/>
          <p:cNvSpPr txBox="1">
            <a:spLocks noChangeArrowheads="1"/>
          </p:cNvSpPr>
          <p:nvPr/>
        </p:nvSpPr>
        <p:spPr bwMode="auto">
          <a:xfrm>
            <a:off x="1376411" y="3248820"/>
            <a:ext cx="4602066" cy="3465875"/>
          </a:xfrm>
          <a:prstGeom prst="rect">
            <a:avLst/>
          </a:prstGeom>
          <a:noFill/>
          <a:ln w="25400" algn="ctr">
            <a:solidFill>
              <a:srgbClr val="9900FF"/>
            </a:solidFill>
            <a:miter lim="800000"/>
            <a:headEnd/>
            <a:tailEnd/>
          </a:ln>
          <a:effectLst/>
          <a:extLst>
            <a:ext uri="{909E8E84-426E-40DD-AFC4-6F175D3DCCD1}">
              <a14:hiddenFill xmlns:a14="http://schemas.microsoft.com/office/drawing/2010/main">
                <a:solidFill>
                  <a:srgbClr val="9900FF"/>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b="1" u="sng" dirty="0">
                <a:solidFill>
                  <a:srgbClr val="000000"/>
                </a:solidFill>
                <a:latin typeface="Calibri" panose="020F0502020204030204" pitchFamily="34" charset="0"/>
              </a:rPr>
              <a:t>Case Study: </a:t>
            </a:r>
            <a:r>
              <a:rPr lang="en-GB" altLang="en-US" sz="1200" b="1" i="1" u="sng" dirty="0">
                <a:solidFill>
                  <a:srgbClr val="000000"/>
                </a:solidFill>
                <a:latin typeface="Calibri" panose="020F0502020204030204" pitchFamily="34" charset="0"/>
              </a:rPr>
              <a:t>Penicillin—Fleming, Florey and Chain</a:t>
            </a:r>
          </a:p>
          <a:p>
            <a:pPr eaLnBrk="0" fontAlgn="base" hangingPunct="0">
              <a:spcBef>
                <a:spcPct val="0"/>
              </a:spcBef>
              <a:spcAft>
                <a:spcPct val="0"/>
              </a:spcAft>
            </a:pPr>
            <a:endParaRPr lang="en-GB" altLang="en-US" sz="1200" b="1" i="1" u="sng" dirty="0">
              <a:solidFill>
                <a:srgbClr val="000000"/>
              </a:solidFill>
              <a:latin typeface="Calibri" panose="020F0502020204030204" pitchFamily="34" charset="0"/>
            </a:endParaRPr>
          </a:p>
          <a:p>
            <a:pPr eaLnBrk="0" fontAlgn="base" hangingPunct="0">
              <a:spcBef>
                <a:spcPct val="0"/>
              </a:spcBef>
              <a:spcAft>
                <a:spcPct val="0"/>
              </a:spcAft>
            </a:pPr>
            <a:r>
              <a:rPr lang="en-GB" altLang="en-US" sz="1200" dirty="0">
                <a:solidFill>
                  <a:srgbClr val="000000"/>
                </a:solidFill>
                <a:latin typeface="Calibri" panose="020F0502020204030204" pitchFamily="34" charset="0"/>
              </a:rPr>
              <a:t>Soldiers dying from infected wounds during WW!. Antiseptics killed but couldn’t heal infections. </a:t>
            </a:r>
          </a:p>
          <a:p>
            <a:pPr eaLnBrk="0" fontAlgn="base" hangingPunct="0">
              <a:spcBef>
                <a:spcPct val="0"/>
              </a:spcBef>
              <a:spcAft>
                <a:spcPct val="0"/>
              </a:spcAft>
            </a:pPr>
            <a:endParaRPr lang="en-GB" altLang="en-US" sz="1200" b="1" i="1" u="sng" dirty="0">
              <a:solidFill>
                <a:srgbClr val="000000"/>
              </a:solidFill>
              <a:latin typeface="Calibri" panose="020F0502020204030204" pitchFamily="34" charset="0"/>
            </a:endParaRPr>
          </a:p>
          <a:p>
            <a:pPr eaLnBrk="0" fontAlgn="base" hangingPunct="0">
              <a:spcBef>
                <a:spcPct val="0"/>
              </a:spcBef>
              <a:spcAft>
                <a:spcPct val="0"/>
              </a:spcAft>
            </a:pPr>
            <a:r>
              <a:rPr lang="en-GB" altLang="en-US" sz="1200" b="1" i="1" u="sng" dirty="0">
                <a:solidFill>
                  <a:srgbClr val="000000"/>
                </a:solidFill>
                <a:latin typeface="Calibri" panose="020F0502020204030204" pitchFamily="34" charset="0"/>
              </a:rPr>
              <a:t>Stage 1)- </a:t>
            </a:r>
            <a:r>
              <a:rPr lang="en-GB" altLang="en-US" sz="1200" dirty="0">
                <a:solidFill>
                  <a:srgbClr val="000000"/>
                </a:solidFill>
                <a:latin typeface="Calibri" panose="020F0502020204030204" pitchFamily="34" charset="0"/>
              </a:rPr>
              <a:t>1928, Fleming discovered Penicillin. Mould grew on one of his Petri dishes while he was on holiday. It killed the bacteria around it. He experimented on his colleagues eye infection by it was too severe to cure. Research halted as people didn’t see the importance of penicillin, </a:t>
            </a:r>
          </a:p>
          <a:p>
            <a:pPr eaLnBrk="0" fontAlgn="base" hangingPunct="0">
              <a:spcBef>
                <a:spcPct val="0"/>
              </a:spcBef>
              <a:spcAft>
                <a:spcPct val="0"/>
              </a:spcAft>
            </a:pPr>
            <a:r>
              <a:rPr lang="en-GB" altLang="en-US" sz="1200" b="1" i="1" u="sng" dirty="0">
                <a:solidFill>
                  <a:srgbClr val="000000"/>
                </a:solidFill>
                <a:latin typeface="Calibri" panose="020F0502020204030204" pitchFamily="34" charset="0"/>
              </a:rPr>
              <a:t>Stage 2)- </a:t>
            </a:r>
            <a:r>
              <a:rPr lang="en-GB" altLang="en-US" sz="1200" dirty="0">
                <a:solidFill>
                  <a:srgbClr val="000000"/>
                </a:solidFill>
                <a:latin typeface="Calibri" panose="020F0502020204030204" pitchFamily="34" charset="0"/>
              </a:rPr>
              <a:t>1938, Florey and Chain used Flemings article for research and noted the penicillin recovery in mice. However didn’t have enough funding. </a:t>
            </a:r>
          </a:p>
          <a:p>
            <a:pPr eaLnBrk="0" fontAlgn="base" hangingPunct="0">
              <a:spcBef>
                <a:spcPct val="0"/>
              </a:spcBef>
              <a:spcAft>
                <a:spcPct val="0"/>
              </a:spcAft>
            </a:pPr>
            <a:r>
              <a:rPr lang="en-GB" altLang="en-US" sz="1200" dirty="0">
                <a:solidFill>
                  <a:srgbClr val="000000"/>
                </a:solidFill>
                <a:latin typeface="Calibri" panose="020F0502020204030204" pitchFamily="34" charset="0"/>
              </a:rPr>
              <a:t>                 1941, tested the penicillin on Albert Alexander. It failed as there wasn’t enough to clear up the infection fully. </a:t>
            </a:r>
          </a:p>
          <a:p>
            <a:pPr eaLnBrk="0" fontAlgn="base" hangingPunct="0">
              <a:spcBef>
                <a:spcPct val="0"/>
              </a:spcBef>
              <a:spcAft>
                <a:spcPct val="0"/>
              </a:spcAft>
            </a:pPr>
            <a:r>
              <a:rPr lang="en-GB" altLang="en-US" sz="1200" b="1" i="1" u="sng" dirty="0">
                <a:solidFill>
                  <a:srgbClr val="000000"/>
                </a:solidFill>
                <a:latin typeface="Calibri" panose="020F0502020204030204" pitchFamily="34" charset="0"/>
              </a:rPr>
              <a:t>Stage 3) </a:t>
            </a:r>
            <a:r>
              <a:rPr lang="en-GB" altLang="en-US" sz="1200" dirty="0">
                <a:solidFill>
                  <a:srgbClr val="000000"/>
                </a:solidFill>
                <a:latin typeface="Calibri" panose="020F0502020204030204" pitchFamily="34" charset="0"/>
              </a:rPr>
              <a:t>- America realised the potential in penicillin and mass produced. 2.3 million doses were available ion D-Day. </a:t>
            </a:r>
          </a:p>
          <a:p>
            <a:pPr eaLnBrk="0" fontAlgn="base" hangingPunct="0">
              <a:spcBef>
                <a:spcPct val="0"/>
              </a:spcBef>
              <a:spcAft>
                <a:spcPct val="0"/>
              </a:spcAft>
            </a:pPr>
            <a:r>
              <a:rPr lang="en-GB" altLang="en-US" sz="1200" b="1" i="1" u="sng" dirty="0">
                <a:solidFill>
                  <a:srgbClr val="000000"/>
                </a:solidFill>
                <a:latin typeface="Calibri" panose="020F0502020204030204" pitchFamily="34" charset="0"/>
              </a:rPr>
              <a:t>Stage 4)- </a:t>
            </a:r>
            <a:r>
              <a:rPr lang="en-GB" altLang="en-US" sz="1200" dirty="0">
                <a:solidFill>
                  <a:srgbClr val="000000"/>
                </a:solidFill>
                <a:latin typeface="Calibri" panose="020F0502020204030204" pitchFamily="34" charset="0"/>
              </a:rPr>
              <a:t> 1945, post war penicillin manufactured. Common use of antibiotics in 1950s and 1960s. </a:t>
            </a:r>
            <a:endParaRPr lang="en-GB" altLang="en-US" sz="1200" b="1" i="1" u="sng" dirty="0">
              <a:solidFill>
                <a:srgbClr val="000000"/>
              </a:solidFill>
              <a:latin typeface="Calibri" panose="020F0502020204030204" pitchFamily="34" charset="0"/>
            </a:endParaRPr>
          </a:p>
        </p:txBody>
      </p:sp>
      <p:sp>
        <p:nvSpPr>
          <p:cNvPr id="9" name="Text Box 12"/>
          <p:cNvSpPr txBox="1">
            <a:spLocks noChangeArrowheads="1"/>
          </p:cNvSpPr>
          <p:nvPr/>
        </p:nvSpPr>
        <p:spPr bwMode="auto">
          <a:xfrm>
            <a:off x="6087015" y="3172210"/>
            <a:ext cx="2632144" cy="3101204"/>
          </a:xfrm>
          <a:prstGeom prst="rect">
            <a:avLst/>
          </a:prstGeom>
          <a:noFill/>
          <a:ln w="25400" algn="ctr">
            <a:solidFill>
              <a:srgbClr val="9900FF"/>
            </a:solidFill>
            <a:miter lim="800000"/>
            <a:headEnd/>
            <a:tailEnd/>
          </a:ln>
          <a:effectLst/>
          <a:extLst>
            <a:ext uri="{909E8E84-426E-40DD-AFC4-6F175D3DCCD1}">
              <a14:hiddenFill xmlns:a14="http://schemas.microsoft.com/office/drawing/2010/main">
                <a:solidFill>
                  <a:srgbClr val="9900FF"/>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b="1" u="sng" dirty="0">
                <a:solidFill>
                  <a:srgbClr val="000000"/>
                </a:solidFill>
                <a:latin typeface="Calibri" panose="020F0502020204030204" pitchFamily="34" charset="0"/>
              </a:rPr>
              <a:t>Case Study: </a:t>
            </a:r>
            <a:r>
              <a:rPr lang="en-GB" altLang="en-US" sz="1200" b="1" i="1" u="sng" dirty="0">
                <a:solidFill>
                  <a:srgbClr val="000000"/>
                </a:solidFill>
                <a:latin typeface="Calibri" panose="020F0502020204030204" pitchFamily="34" charset="0"/>
              </a:rPr>
              <a:t>Fight Against Lung Cancer</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Huge rise in the number of lung cancer cases during the 20th Century</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Majority of cases caused by smoking/ passive smoking, though some develop lung cancer for no apparent reason Smoking more common from 1900, especially during WWI</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If suspected, most patients are given a CT scan and if this shows a mass, a sample of cells are collected and tested</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Surgery to remove tumour/ lung transplant</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Radiotherapy &gt; shrink/ prevent growth</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000000"/>
                </a:solidFill>
                <a:latin typeface="Calibri" panose="020F0502020204030204" pitchFamily="34" charset="0"/>
              </a:rPr>
              <a:t>Chemotherapy &gt; shrink/ prevent the cancer returning</a:t>
            </a:r>
            <a:endParaRPr lang="en-US" altLang="en-US" sz="2000" dirty="0">
              <a:latin typeface="Arial" panose="020B0604020202020204" pitchFamily="34" charset="0"/>
            </a:endParaRPr>
          </a:p>
        </p:txBody>
      </p:sp>
      <p:sp>
        <p:nvSpPr>
          <p:cNvPr id="10" name="Text Box 13"/>
          <p:cNvSpPr txBox="1">
            <a:spLocks noChangeArrowheads="1"/>
          </p:cNvSpPr>
          <p:nvPr/>
        </p:nvSpPr>
        <p:spPr bwMode="auto">
          <a:xfrm>
            <a:off x="1255936" y="2092509"/>
            <a:ext cx="3675293" cy="937457"/>
          </a:xfrm>
          <a:prstGeom prst="rect">
            <a:avLst/>
          </a:prstGeom>
          <a:noFill/>
          <a:ln w="25400" algn="ctr">
            <a:solidFill>
              <a:srgbClr val="9900FF"/>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b="1" u="sng" dirty="0">
                <a:solidFill>
                  <a:srgbClr val="000000"/>
                </a:solidFill>
                <a:latin typeface="Calibri" panose="020F0502020204030204" pitchFamily="34" charset="0"/>
              </a:rPr>
              <a:t>‘Magic Bullets’</a:t>
            </a:r>
          </a:p>
          <a:p>
            <a:pPr marL="171450" indent="-171450" eaLnBrk="0" fontAlgn="base" hangingPunct="0">
              <a:spcBef>
                <a:spcPct val="0"/>
              </a:spcBef>
              <a:spcAft>
                <a:spcPct val="0"/>
              </a:spcAft>
              <a:buFont typeface="Arial" panose="020B0604020202020204" pitchFamily="34" charset="0"/>
              <a:buChar char="•"/>
            </a:pPr>
            <a:r>
              <a:rPr lang="en-GB" altLang="en-US" sz="1200" i="1" dirty="0">
                <a:solidFill>
                  <a:srgbClr val="000000"/>
                </a:solidFill>
                <a:latin typeface="Calibri" panose="020F0502020204030204" pitchFamily="34" charset="0"/>
              </a:rPr>
              <a:t>A chemical compound that would attack and kill the microbe causing a specific disease</a:t>
            </a:r>
          </a:p>
          <a:p>
            <a:pPr marL="171450" indent="-171450" eaLnBrk="0" fontAlgn="base" hangingPunct="0">
              <a:spcBef>
                <a:spcPct val="0"/>
              </a:spcBef>
              <a:spcAft>
                <a:spcPct val="0"/>
              </a:spcAft>
              <a:buFont typeface="Arial" panose="020B0604020202020204" pitchFamily="34" charset="0"/>
              <a:buChar char="•"/>
            </a:pPr>
            <a:r>
              <a:rPr lang="en-GB" altLang="en-US" sz="1200" i="1" dirty="0">
                <a:solidFill>
                  <a:srgbClr val="000000"/>
                </a:solidFill>
                <a:latin typeface="Calibri" panose="020F0502020204030204" pitchFamily="34" charset="0"/>
              </a:rPr>
              <a:t>Known as Salvarsan 606</a:t>
            </a:r>
          </a:p>
          <a:p>
            <a:pPr marL="171450" indent="-171450" eaLnBrk="0" fontAlgn="base" hangingPunct="0">
              <a:spcBef>
                <a:spcPct val="0"/>
              </a:spcBef>
              <a:spcAft>
                <a:spcPct val="0"/>
              </a:spcAft>
              <a:buFont typeface="Arial" panose="020B0604020202020204" pitchFamily="34" charset="0"/>
              <a:buChar char="•"/>
            </a:pPr>
            <a:r>
              <a:rPr lang="en-GB" altLang="en-US" sz="1200" i="1" dirty="0">
                <a:solidFill>
                  <a:srgbClr val="000000"/>
                </a:solidFill>
                <a:latin typeface="Calibri" panose="020F0502020204030204" pitchFamily="34" charset="0"/>
              </a:rPr>
              <a:t>Cured Syphilis</a:t>
            </a:r>
            <a:endParaRPr lang="en-US" altLang="en-US" sz="2000" dirty="0">
              <a:latin typeface="Arial" panose="020B0604020202020204" pitchFamily="34" charset="0"/>
            </a:endParaRPr>
          </a:p>
        </p:txBody>
      </p:sp>
      <p:pic>
        <p:nvPicPr>
          <p:cNvPr id="1038" name="Picture 14" descr="Image result for nhs lifestyle campaigns smok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6525" y="444684"/>
            <a:ext cx="31496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1" name="Text Box 15"/>
          <p:cNvSpPr txBox="1">
            <a:spLocks noChangeArrowheads="1"/>
          </p:cNvSpPr>
          <p:nvPr/>
        </p:nvSpPr>
        <p:spPr bwMode="auto">
          <a:xfrm>
            <a:off x="8885372" y="3392125"/>
            <a:ext cx="2006467" cy="2629853"/>
          </a:xfrm>
          <a:prstGeom prst="rect">
            <a:avLst/>
          </a:prstGeom>
          <a:solidFill>
            <a:srgbClr val="9900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altLang="en-US" sz="1200" b="1" u="sng" dirty="0">
                <a:solidFill>
                  <a:srgbClr val="FFFFFF"/>
                </a:solidFill>
                <a:latin typeface="Calibri" panose="020F0502020204030204" pitchFamily="34" charset="0"/>
              </a:rPr>
              <a:t>High-tech medical and surgical treatments in hospitals:</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Blood Transfusions </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Radiotherapy and Chemotherapy</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Transplant Surgery</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Customised Drugs</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Gene Therapy</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Plastic Surgery</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Dialysis Machines </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Keyhole and Micro-Surgery</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Improved Anaesthetics </a:t>
            </a:r>
          </a:p>
          <a:p>
            <a:pPr eaLnBrk="0" fontAlgn="base" hangingPunct="0">
              <a:spcBef>
                <a:spcPct val="0"/>
              </a:spcBef>
              <a:spcAft>
                <a:spcPct val="0"/>
              </a:spcAft>
              <a:buSzPts val="1000"/>
              <a:buFont typeface="Symbol" panose="05050102010706020507" pitchFamily="18" charset="2"/>
              <a:buChar char="·"/>
            </a:pPr>
            <a:r>
              <a:rPr lang="en-GB" altLang="en-US" sz="1200" dirty="0">
                <a:solidFill>
                  <a:srgbClr val="FFFFFF"/>
                </a:solidFill>
                <a:latin typeface="Calibri" panose="020F0502020204030204" pitchFamily="34" charset="0"/>
              </a:rPr>
              <a:t>Heart Pacemakers</a:t>
            </a:r>
          </a:p>
          <a:p>
            <a:pPr eaLnBrk="0" fontAlgn="base" hangingPunct="0">
              <a:spcBef>
                <a:spcPct val="0"/>
              </a:spcBef>
              <a:spcAft>
                <a:spcPct val="0"/>
              </a:spcAft>
            </a:pPr>
            <a:endParaRPr lang="en-US" altLang="en-US" dirty="0">
              <a:latin typeface="Arial" panose="020B0604020202020204" pitchFamily="34" charset="0"/>
            </a:endParaRPr>
          </a:p>
        </p:txBody>
      </p:sp>
      <p:cxnSp>
        <p:nvCxnSpPr>
          <p:cNvPr id="1040" name="AutoShape 16"/>
          <p:cNvCxnSpPr>
            <a:cxnSpLocks noChangeShapeType="1"/>
          </p:cNvCxnSpPr>
          <p:nvPr/>
        </p:nvCxnSpPr>
        <p:spPr bwMode="auto">
          <a:xfrm>
            <a:off x="3392488" y="1876425"/>
            <a:ext cx="569912" cy="0"/>
          </a:xfrm>
          <a:prstGeom prst="straightConnector1">
            <a:avLst/>
          </a:prstGeom>
          <a:noFill/>
          <a:ln w="25400">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1538821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rol 2"/>
          <p:cNvSpPr>
            <a:spLocks noChangeArrowheads="1" noChangeShapeType="1"/>
          </p:cNvSpPr>
          <p:nvPr/>
        </p:nvSpPr>
        <p:spPr bwMode="auto">
          <a:xfrm>
            <a:off x="639233" y="3473450"/>
            <a:ext cx="9744075" cy="469900"/>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2051" name="AutoShape 3"/>
          <p:cNvCxnSpPr>
            <a:cxnSpLocks noChangeShapeType="1"/>
          </p:cNvCxnSpPr>
          <p:nvPr/>
        </p:nvCxnSpPr>
        <p:spPr bwMode="auto">
          <a:xfrm>
            <a:off x="632883" y="3444875"/>
            <a:ext cx="9712325" cy="11112"/>
          </a:xfrm>
          <a:prstGeom prst="straightConnector1">
            <a:avLst/>
          </a:prstGeom>
          <a:noFill/>
          <a:ln w="25400">
            <a:solidFill>
              <a:srgbClr val="FFC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5" name="Text Box 4"/>
          <p:cNvSpPr txBox="1">
            <a:spLocks noChangeArrowheads="1"/>
          </p:cNvSpPr>
          <p:nvPr/>
        </p:nvSpPr>
        <p:spPr bwMode="auto">
          <a:xfrm rot="18279410">
            <a:off x="379678" y="2582068"/>
            <a:ext cx="1706562" cy="263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1914—4th August. War begins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 name="Text Box 5"/>
          <p:cNvSpPr txBox="1">
            <a:spLocks noChangeArrowheads="1"/>
          </p:cNvSpPr>
          <p:nvPr/>
        </p:nvSpPr>
        <p:spPr bwMode="auto">
          <a:xfrm rot="3075740">
            <a:off x="743214" y="4702969"/>
            <a:ext cx="2752725" cy="2587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1914—Aug—September, first trenches constructed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Text Box 6"/>
          <p:cNvSpPr txBox="1">
            <a:spLocks noChangeArrowheads="1"/>
          </p:cNvSpPr>
          <p:nvPr/>
        </p:nvSpPr>
        <p:spPr bwMode="auto">
          <a:xfrm rot="18220758">
            <a:off x="1475846" y="2139950"/>
            <a:ext cx="2752725" cy="3460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1914—Oct—Nov, Battle of Ypres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Text Box 7"/>
          <p:cNvSpPr txBox="1">
            <a:spLocks noChangeArrowheads="1"/>
          </p:cNvSpPr>
          <p:nvPr/>
        </p:nvSpPr>
        <p:spPr bwMode="auto">
          <a:xfrm rot="18158379">
            <a:off x="2480734" y="1982787"/>
            <a:ext cx="2978150" cy="4159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1915—April—May, Second Battle of Ypres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Text Box 8"/>
          <p:cNvSpPr txBox="1">
            <a:spLocks noChangeArrowheads="1"/>
          </p:cNvSpPr>
          <p:nvPr/>
        </p:nvSpPr>
        <p:spPr bwMode="auto">
          <a:xfrm rot="18177200">
            <a:off x="3202252" y="2407443"/>
            <a:ext cx="2033588" cy="3016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1915—August—Gallipoli landings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Text Box 9"/>
          <p:cNvSpPr txBox="1">
            <a:spLocks noChangeArrowheads="1"/>
          </p:cNvSpPr>
          <p:nvPr/>
        </p:nvSpPr>
        <p:spPr bwMode="auto">
          <a:xfrm rot="18146819">
            <a:off x="4319852" y="1986756"/>
            <a:ext cx="3038475" cy="3667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1916  - Feb—Dec, Battle of Verdun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Text Box 10"/>
          <p:cNvSpPr txBox="1">
            <a:spLocks noChangeArrowheads="1"/>
          </p:cNvSpPr>
          <p:nvPr/>
        </p:nvSpPr>
        <p:spPr bwMode="auto">
          <a:xfrm rot="3030943">
            <a:off x="4797689" y="4758532"/>
            <a:ext cx="2987675" cy="4175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1916—July—Nov, Battle of Somme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Text Box 11"/>
          <p:cNvSpPr txBox="1">
            <a:spLocks noChangeArrowheads="1"/>
          </p:cNvSpPr>
          <p:nvPr/>
        </p:nvSpPr>
        <p:spPr bwMode="auto">
          <a:xfrm rot="2925855">
            <a:off x="6491551" y="4379119"/>
            <a:ext cx="1985963" cy="317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1917—April—May, Battle of Arras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Text Box 12"/>
          <p:cNvSpPr txBox="1">
            <a:spLocks noChangeArrowheads="1"/>
          </p:cNvSpPr>
          <p:nvPr/>
        </p:nvSpPr>
        <p:spPr bwMode="auto">
          <a:xfrm rot="17969986">
            <a:off x="6458214" y="2469356"/>
            <a:ext cx="1820863" cy="269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1917—April, U.S enters the war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Text Box 13"/>
          <p:cNvSpPr txBox="1">
            <a:spLocks noChangeArrowheads="1"/>
          </p:cNvSpPr>
          <p:nvPr/>
        </p:nvSpPr>
        <p:spPr bwMode="auto">
          <a:xfrm rot="18068334">
            <a:off x="6897952" y="2377281"/>
            <a:ext cx="2063750" cy="293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1917- July– Nov, Third battle of Ypres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Text Box 14"/>
          <p:cNvSpPr txBox="1">
            <a:spLocks noChangeArrowheads="1"/>
          </p:cNvSpPr>
          <p:nvPr/>
        </p:nvSpPr>
        <p:spPr bwMode="auto">
          <a:xfrm rot="3004286">
            <a:off x="7151158" y="4441825"/>
            <a:ext cx="2151063" cy="2936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1917– October– Revolution in Russia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Text Box 15"/>
          <p:cNvSpPr txBox="1">
            <a:spLocks noChangeArrowheads="1"/>
          </p:cNvSpPr>
          <p:nvPr/>
        </p:nvSpPr>
        <p:spPr bwMode="auto">
          <a:xfrm rot="18033333">
            <a:off x="7373408" y="2216150"/>
            <a:ext cx="2346325" cy="4667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1917—Nov—Dec, Battle of Cambrai</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Text Box 16"/>
          <p:cNvSpPr txBox="1">
            <a:spLocks noChangeArrowheads="1"/>
          </p:cNvSpPr>
          <p:nvPr/>
        </p:nvSpPr>
        <p:spPr bwMode="auto">
          <a:xfrm rot="18255498">
            <a:off x="8287808" y="2492375"/>
            <a:ext cx="1822450" cy="342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1918—German Spring offensive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Text Box 17"/>
          <p:cNvSpPr txBox="1">
            <a:spLocks noChangeArrowheads="1"/>
          </p:cNvSpPr>
          <p:nvPr/>
        </p:nvSpPr>
        <p:spPr bwMode="auto">
          <a:xfrm rot="3089431">
            <a:off x="8429096" y="4216400"/>
            <a:ext cx="2105025" cy="6191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1918– Summer—autumn, the final months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nvGrpSpPr>
          <p:cNvPr id="19" name="Group 18"/>
          <p:cNvGrpSpPr>
            <a:grpSpLocks/>
          </p:cNvGrpSpPr>
          <p:nvPr/>
        </p:nvGrpSpPr>
        <p:grpSpPr bwMode="auto">
          <a:xfrm>
            <a:off x="4753204" y="390194"/>
            <a:ext cx="3003550" cy="1443037"/>
            <a:chOff x="106476800" y="109108240"/>
            <a:chExt cx="3002280" cy="1442720"/>
          </a:xfrm>
        </p:grpSpPr>
        <p:grpSp>
          <p:nvGrpSpPr>
            <p:cNvPr id="20" name="Group 19"/>
            <p:cNvGrpSpPr>
              <a:grpSpLocks/>
            </p:cNvGrpSpPr>
            <p:nvPr/>
          </p:nvGrpSpPr>
          <p:grpSpPr bwMode="auto">
            <a:xfrm>
              <a:off x="106540310" y="109159040"/>
              <a:ext cx="2938770" cy="1391920"/>
              <a:chOff x="106530150" y="107448175"/>
              <a:chExt cx="2938770" cy="1391920"/>
            </a:xfrm>
          </p:grpSpPr>
          <p:sp>
            <p:nvSpPr>
              <p:cNvPr id="22" name="Text Box 20"/>
              <p:cNvSpPr txBox="1">
                <a:spLocks noChangeArrowheads="1"/>
              </p:cNvSpPr>
              <p:nvPr/>
            </p:nvSpPr>
            <p:spPr bwMode="auto">
              <a:xfrm>
                <a:off x="106530150" y="107448175"/>
                <a:ext cx="1135370" cy="139192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FFC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Germany</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Austria-Hungary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Turkey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Text Box 21"/>
              <p:cNvSpPr txBox="1">
                <a:spLocks noChangeArrowheads="1"/>
              </p:cNvSpPr>
              <p:nvPr/>
            </p:nvSpPr>
            <p:spPr bwMode="auto">
              <a:xfrm>
                <a:off x="107447090" y="107448175"/>
                <a:ext cx="1135370" cy="139192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FFC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VS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Text Box 22"/>
              <p:cNvSpPr txBox="1">
                <a:spLocks noChangeArrowheads="1"/>
              </p:cNvSpPr>
              <p:nvPr/>
            </p:nvSpPr>
            <p:spPr bwMode="auto">
              <a:xfrm>
                <a:off x="108333550" y="107448175"/>
                <a:ext cx="1135370" cy="139192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FFC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British Empire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Belgium</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Russia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Serbia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rPr>
                  <a:t>France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
          <p:nvSpPr>
            <p:cNvPr id="21" name="Text Box 23"/>
            <p:cNvSpPr txBox="1">
              <a:spLocks noChangeArrowheads="1"/>
            </p:cNvSpPr>
            <p:nvPr/>
          </p:nvSpPr>
          <p:spPr bwMode="auto">
            <a:xfrm>
              <a:off x="106476800" y="109108240"/>
              <a:ext cx="3002280" cy="1402080"/>
            </a:xfrm>
            <a:prstGeom prst="rect">
              <a:avLst/>
            </a:prstGeom>
            <a:noFill/>
            <a:ln w="25400" algn="ctr">
              <a:solidFill>
                <a:srgbClr val="FFC00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
        <p:nvSpPr>
          <p:cNvPr id="25" name="Text Box 24"/>
          <p:cNvSpPr txBox="1">
            <a:spLocks noChangeArrowheads="1"/>
          </p:cNvSpPr>
          <p:nvPr/>
        </p:nvSpPr>
        <p:spPr bwMode="auto">
          <a:xfrm>
            <a:off x="707496" y="5184775"/>
            <a:ext cx="1484312" cy="1595437"/>
          </a:xfrm>
          <a:prstGeom prst="rect">
            <a:avLst/>
          </a:prstGeom>
          <a:solidFill>
            <a:srgbClr val="FFC0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rgbClr val="FFFFFF"/>
                </a:solidFill>
                <a:effectLst/>
                <a:latin typeface="Calibri" panose="020F0502020204030204" pitchFamily="34" charset="0"/>
              </a:rPr>
              <a:t>Illnesses and wounded: </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smtClean="0">
                <a:ln>
                  <a:noFill/>
                </a:ln>
                <a:solidFill>
                  <a:srgbClr val="FFFFFF"/>
                </a:solidFill>
                <a:effectLst/>
                <a:latin typeface="Calibri" panose="020F0502020204030204" pitchFamily="34" charset="0"/>
              </a:rPr>
              <a:t>infection</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smtClean="0">
                <a:ln>
                  <a:noFill/>
                </a:ln>
                <a:solidFill>
                  <a:srgbClr val="FFFFFF"/>
                </a:solidFill>
                <a:effectLst/>
                <a:latin typeface="Calibri" panose="020F0502020204030204" pitchFamily="34" charset="0"/>
              </a:rPr>
              <a:t>Trench fever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smtClean="0">
                <a:ln>
                  <a:noFill/>
                </a:ln>
                <a:solidFill>
                  <a:srgbClr val="FFFFFF"/>
                </a:solidFill>
                <a:effectLst/>
                <a:latin typeface="Calibri" panose="020F0502020204030204" pitchFamily="34" charset="0"/>
              </a:rPr>
              <a:t>Trench foot</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smtClean="0">
                <a:ln>
                  <a:noFill/>
                </a:ln>
                <a:solidFill>
                  <a:srgbClr val="FFFFFF"/>
                </a:solidFill>
                <a:effectLst/>
                <a:latin typeface="Calibri" panose="020F0502020204030204" pitchFamily="34" charset="0"/>
              </a:rPr>
              <a:t>Shell Shock</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smtClean="0">
                <a:ln>
                  <a:noFill/>
                </a:ln>
                <a:solidFill>
                  <a:srgbClr val="FFFFFF"/>
                </a:solidFill>
                <a:effectLst/>
                <a:latin typeface="Calibri" panose="020F0502020204030204" pitchFamily="34" charset="0"/>
              </a:rPr>
              <a:t>Gas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 name="Text Box 25"/>
          <p:cNvSpPr txBox="1">
            <a:spLocks noChangeArrowheads="1"/>
          </p:cNvSpPr>
          <p:nvPr/>
        </p:nvSpPr>
        <p:spPr bwMode="auto">
          <a:xfrm>
            <a:off x="9968480" y="645440"/>
            <a:ext cx="1209675" cy="1341437"/>
          </a:xfrm>
          <a:prstGeom prst="rect">
            <a:avLst/>
          </a:prstGeom>
          <a:solidFill>
            <a:srgbClr val="FFC0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smtClean="0">
                <a:ln>
                  <a:noFill/>
                </a:ln>
                <a:solidFill>
                  <a:srgbClr val="FFFFFF"/>
                </a:solidFill>
                <a:effectLst/>
                <a:latin typeface="Calibri" panose="020F0502020204030204" pitchFamily="34" charset="0"/>
              </a:rPr>
              <a:t>Weapons: </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dirty="0" smtClean="0">
                <a:ln>
                  <a:noFill/>
                </a:ln>
                <a:solidFill>
                  <a:srgbClr val="FFFFFF"/>
                </a:solidFill>
                <a:effectLst/>
                <a:latin typeface="Calibri" panose="020F0502020204030204" pitchFamily="34" charset="0"/>
              </a:rPr>
              <a:t>rifle</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dirty="0" smtClean="0">
                <a:ln>
                  <a:noFill/>
                </a:ln>
                <a:solidFill>
                  <a:srgbClr val="FFFFFF"/>
                </a:solidFill>
                <a:effectLst/>
                <a:latin typeface="Calibri" panose="020F0502020204030204" pitchFamily="34" charset="0"/>
              </a:rPr>
              <a:t>Machine Gun</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dirty="0" smtClean="0">
                <a:ln>
                  <a:noFill/>
                </a:ln>
                <a:solidFill>
                  <a:srgbClr val="FFFFFF"/>
                </a:solidFill>
                <a:effectLst/>
                <a:latin typeface="Calibri" panose="020F0502020204030204" pitchFamily="34" charset="0"/>
              </a:rPr>
              <a:t>Artillery</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dirty="0" smtClean="0">
                <a:ln>
                  <a:noFill/>
                </a:ln>
                <a:solidFill>
                  <a:srgbClr val="FFFFFF"/>
                </a:solidFill>
                <a:effectLst/>
                <a:latin typeface="Calibri" panose="020F0502020204030204" pitchFamily="34" charset="0"/>
              </a:rPr>
              <a:t>Shrapnel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7" name="Text Box 26"/>
          <p:cNvSpPr txBox="1">
            <a:spLocks noChangeArrowheads="1"/>
          </p:cNvSpPr>
          <p:nvPr/>
        </p:nvSpPr>
        <p:spPr bwMode="auto">
          <a:xfrm>
            <a:off x="8432271" y="5354637"/>
            <a:ext cx="1503362" cy="1503363"/>
          </a:xfrm>
          <a:prstGeom prst="rect">
            <a:avLst/>
          </a:prstGeom>
          <a:solidFill>
            <a:srgbClr val="FFC0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smtClean="0">
                <a:ln>
                  <a:noFill/>
                </a:ln>
                <a:solidFill>
                  <a:srgbClr val="FFFFFF"/>
                </a:solidFill>
                <a:effectLst/>
                <a:latin typeface="Calibri" panose="020F0502020204030204" pitchFamily="34" charset="0"/>
              </a:rPr>
              <a:t>Medicine and the Western Front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FFFFFF"/>
                </a:solidFill>
                <a:effectLst/>
                <a:latin typeface="Calibri" panose="020F0502020204030204" pitchFamily="34" charset="0"/>
              </a:rPr>
              <a:t>treating wounds and infection :</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smtClean="0">
                <a:ln>
                  <a:noFill/>
                </a:ln>
                <a:solidFill>
                  <a:srgbClr val="FFFFFF"/>
                </a:solidFill>
                <a:effectLst/>
                <a:latin typeface="Calibri" panose="020F0502020204030204" pitchFamily="34" charset="0"/>
              </a:rPr>
              <a:t>Thomas Splint</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smtClean="0">
                <a:ln>
                  <a:noFill/>
                </a:ln>
                <a:solidFill>
                  <a:srgbClr val="FFFFFF"/>
                </a:solidFill>
                <a:effectLst/>
                <a:latin typeface="Calibri" panose="020F0502020204030204" pitchFamily="34" charset="0"/>
              </a:rPr>
              <a:t>Mobile X-Ray </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smtClean="0">
                <a:ln>
                  <a:noFill/>
                </a:ln>
                <a:solidFill>
                  <a:srgbClr val="FFFFFF"/>
                </a:solidFill>
                <a:effectLst/>
                <a:latin typeface="Calibri" panose="020F0502020204030204" pitchFamily="34" charset="0"/>
              </a:rPr>
              <a:t>Blood Transfusions and storage</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smtClean="0">
                <a:ln>
                  <a:noFill/>
                </a:ln>
                <a:solidFill>
                  <a:srgbClr val="FFFFFF"/>
                </a:solidFill>
                <a:effectLst/>
                <a:latin typeface="Calibri" panose="020F0502020204030204" pitchFamily="34" charset="0"/>
              </a:rPr>
              <a:t>Brain surgery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Text Box 27"/>
          <p:cNvSpPr txBox="1">
            <a:spLocks noChangeArrowheads="1"/>
          </p:cNvSpPr>
          <p:nvPr/>
        </p:nvSpPr>
        <p:spPr bwMode="auto">
          <a:xfrm>
            <a:off x="243101" y="367697"/>
            <a:ext cx="1808163" cy="1592262"/>
          </a:xfrm>
          <a:prstGeom prst="rect">
            <a:avLst/>
          </a:prstGeom>
          <a:solidFill>
            <a:srgbClr val="FFC000"/>
          </a:solidFill>
          <a:ln w="25400" algn="ctr">
            <a:solidFill>
              <a:srgbClr val="FFC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smtClean="0">
                <a:ln>
                  <a:noFill/>
                </a:ln>
                <a:solidFill>
                  <a:srgbClr val="FFFFFF"/>
                </a:solidFill>
                <a:effectLst/>
                <a:latin typeface="Calibri" panose="020F0502020204030204" pitchFamily="34" charset="0"/>
              </a:rPr>
              <a:t>Helping the wounded: </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dirty="0" smtClean="0">
                <a:ln>
                  <a:noFill/>
                </a:ln>
                <a:solidFill>
                  <a:srgbClr val="FFFFFF"/>
                </a:solidFill>
                <a:effectLst/>
                <a:latin typeface="Calibri" panose="020F0502020204030204" pitchFamily="34" charset="0"/>
              </a:rPr>
              <a:t>Stretcher bearers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dirty="0" smtClean="0">
                <a:ln>
                  <a:noFill/>
                </a:ln>
                <a:solidFill>
                  <a:srgbClr val="FFFFFF"/>
                </a:solidFill>
                <a:effectLst/>
                <a:latin typeface="Calibri" panose="020F0502020204030204" pitchFamily="34" charset="0"/>
              </a:rPr>
              <a:t>Regimental aids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dirty="0" smtClean="0">
                <a:ln>
                  <a:noFill/>
                </a:ln>
                <a:solidFill>
                  <a:srgbClr val="FFFFFF"/>
                </a:solidFill>
                <a:effectLst/>
                <a:latin typeface="Calibri" panose="020F0502020204030204" pitchFamily="34" charset="0"/>
              </a:rPr>
              <a:t>Field ambulance and dressing stations </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dirty="0" smtClean="0">
                <a:ln>
                  <a:noFill/>
                </a:ln>
                <a:solidFill>
                  <a:srgbClr val="FFFFFF"/>
                </a:solidFill>
                <a:effectLst/>
                <a:latin typeface="Calibri" panose="020F0502020204030204" pitchFamily="34" charset="0"/>
              </a:rPr>
              <a:t>Casualty clearing stations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76" name="Picture 28" descr="Image result for WWI trench diagram edexc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0658" y="4273550"/>
            <a:ext cx="2492375" cy="250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29" name="WordArt 2"/>
          <p:cNvSpPr>
            <a:spLocks noChangeArrowheads="1" noChangeShapeType="1" noTextEdit="1"/>
          </p:cNvSpPr>
          <p:nvPr/>
        </p:nvSpPr>
        <p:spPr bwMode="auto">
          <a:xfrm>
            <a:off x="1722438" y="7938"/>
            <a:ext cx="8589962" cy="33496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GB" sz="3600" b="1" kern="10" dirty="0" smtClean="0">
                <a:ln w="10541" algn="ctr">
                  <a:solidFill>
                    <a:srgbClr val="5A5A5A"/>
                  </a:solidFill>
                  <a:round/>
                  <a:headEnd/>
                  <a:tailEnd/>
                </a:ln>
                <a:solidFill>
                  <a:srgbClr val="FFC000"/>
                </a:solidFill>
                <a:latin typeface="Arial Black" panose="020B0A04020102020204" pitchFamily="34" charset="0"/>
              </a:rPr>
              <a:t>British Sector of the Western Front</a:t>
            </a:r>
            <a:endParaRPr lang="en-GB" sz="3600" b="1" kern="10" dirty="0">
              <a:ln w="10541" algn="ctr">
                <a:solidFill>
                  <a:srgbClr val="5A5A5A"/>
                </a:solidFill>
                <a:round/>
                <a:headEnd/>
                <a:tailEnd/>
              </a:ln>
              <a:solidFill>
                <a:srgbClr val="FFC000"/>
              </a:solidFill>
              <a:latin typeface="Arial Black" panose="020B0A040201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115925383"/>
              </p:ext>
            </p:extLst>
          </p:nvPr>
        </p:nvGraphicFramePr>
        <p:xfrm>
          <a:off x="639233" y="3485029"/>
          <a:ext cx="9743440" cy="468630"/>
        </p:xfrm>
        <a:graphic>
          <a:graphicData uri="http://schemas.openxmlformats.org/drawingml/2006/table">
            <a:tbl>
              <a:tblPr/>
              <a:tblGrid>
                <a:gridCol w="1948688">
                  <a:extLst>
                    <a:ext uri="{9D8B030D-6E8A-4147-A177-3AD203B41FA5}">
                      <a16:colId xmlns:a16="http://schemas.microsoft.com/office/drawing/2014/main" val="393775234"/>
                    </a:ext>
                  </a:extLst>
                </a:gridCol>
                <a:gridCol w="1948688">
                  <a:extLst>
                    <a:ext uri="{9D8B030D-6E8A-4147-A177-3AD203B41FA5}">
                      <a16:colId xmlns:a16="http://schemas.microsoft.com/office/drawing/2014/main" val="2988999465"/>
                    </a:ext>
                  </a:extLst>
                </a:gridCol>
                <a:gridCol w="1948688">
                  <a:extLst>
                    <a:ext uri="{9D8B030D-6E8A-4147-A177-3AD203B41FA5}">
                      <a16:colId xmlns:a16="http://schemas.microsoft.com/office/drawing/2014/main" val="482866879"/>
                    </a:ext>
                  </a:extLst>
                </a:gridCol>
                <a:gridCol w="1948688">
                  <a:extLst>
                    <a:ext uri="{9D8B030D-6E8A-4147-A177-3AD203B41FA5}">
                      <a16:colId xmlns:a16="http://schemas.microsoft.com/office/drawing/2014/main" val="1611649534"/>
                    </a:ext>
                  </a:extLst>
                </a:gridCol>
                <a:gridCol w="1948688">
                  <a:extLst>
                    <a:ext uri="{9D8B030D-6E8A-4147-A177-3AD203B41FA5}">
                      <a16:colId xmlns:a16="http://schemas.microsoft.com/office/drawing/2014/main" val="692147527"/>
                    </a:ext>
                  </a:extLst>
                </a:gridCol>
              </a:tblGrid>
              <a:tr h="468630">
                <a:tc>
                  <a:txBody>
                    <a:bodyPr/>
                    <a:lstStyle/>
                    <a:p>
                      <a:pPr marR="0" indent="0" algn="l" rtl="0">
                        <a:lnSpc>
                          <a:spcPct val="119000"/>
                        </a:lnSpc>
                        <a:spcBef>
                          <a:spcPts val="0"/>
                        </a:spcBef>
                        <a:spcAft>
                          <a:spcPts val="600"/>
                        </a:spcAft>
                      </a:pPr>
                      <a:r>
                        <a:rPr lang="en-GB" sz="1200" b="1" kern="1400">
                          <a:ln>
                            <a:noFill/>
                          </a:ln>
                          <a:solidFill>
                            <a:srgbClr val="FFC000"/>
                          </a:solidFill>
                          <a:effectLst/>
                          <a:latin typeface="Calibri" panose="020F0502020204030204" pitchFamily="34" charset="0"/>
                        </a:rPr>
                        <a:t>1914</a:t>
                      </a:r>
                      <a:endParaRPr lang="en-GB" sz="1000" kern="1400">
                        <a:ln>
                          <a:noFill/>
                        </a:ln>
                        <a:solidFill>
                          <a:srgbClr val="000000"/>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GB" sz="1200" b="1" kern="1400">
                          <a:ln>
                            <a:noFill/>
                          </a:ln>
                          <a:solidFill>
                            <a:srgbClr val="FFC000"/>
                          </a:solidFill>
                          <a:effectLst/>
                          <a:latin typeface="Calibri" panose="020F0502020204030204" pitchFamily="34" charset="0"/>
                        </a:rPr>
                        <a:t>1915</a:t>
                      </a:r>
                      <a:endParaRPr lang="en-GB" sz="1000" kern="1400">
                        <a:ln>
                          <a:noFill/>
                        </a:ln>
                        <a:solidFill>
                          <a:srgbClr val="000000"/>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GB" sz="1200" b="1" kern="1400">
                          <a:ln>
                            <a:noFill/>
                          </a:ln>
                          <a:solidFill>
                            <a:srgbClr val="FFC000"/>
                          </a:solidFill>
                          <a:effectLst/>
                          <a:latin typeface="Calibri" panose="020F0502020204030204" pitchFamily="34" charset="0"/>
                        </a:rPr>
                        <a:t>1916</a:t>
                      </a:r>
                      <a:endParaRPr lang="en-GB" sz="1000" kern="1400">
                        <a:ln>
                          <a:noFill/>
                        </a:ln>
                        <a:solidFill>
                          <a:srgbClr val="000000"/>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GB" sz="1200" b="1" kern="1400">
                          <a:ln>
                            <a:noFill/>
                          </a:ln>
                          <a:solidFill>
                            <a:srgbClr val="FFC000"/>
                          </a:solidFill>
                          <a:effectLst/>
                          <a:latin typeface="Calibri" panose="020F0502020204030204" pitchFamily="34" charset="0"/>
                        </a:rPr>
                        <a:t>1917</a:t>
                      </a:r>
                      <a:endParaRPr lang="en-GB" sz="1000" kern="1400">
                        <a:ln>
                          <a:noFill/>
                        </a:ln>
                        <a:solidFill>
                          <a:srgbClr val="000000"/>
                        </a:solidFill>
                        <a:effectLst/>
                        <a:latin typeface="Calibri" panose="020F0502020204030204" pitchFamily="34" charset="0"/>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GB" sz="1200" b="1" kern="1400" dirty="0">
                          <a:ln>
                            <a:noFill/>
                          </a:ln>
                          <a:solidFill>
                            <a:srgbClr val="FFC000"/>
                          </a:solidFill>
                          <a:effectLst/>
                          <a:latin typeface="Calibri" panose="020F0502020204030204" pitchFamily="34" charset="0"/>
                        </a:rPr>
                        <a:t>1918</a:t>
                      </a:r>
                      <a:endParaRPr lang="en-GB" sz="1000" kern="1400" dirty="0">
                        <a:ln>
                          <a:noFill/>
                        </a:ln>
                        <a:solidFill>
                          <a:srgbClr val="000000"/>
                        </a:solidFill>
                        <a:effectLst/>
                        <a:latin typeface="Calibri" panose="020F0502020204030204" pitchFamily="34" charset="0"/>
                      </a:endParaRPr>
                    </a:p>
                  </a:txBody>
                  <a:tcPr marL="36576" marR="36576" marT="36576" marB="36576">
                    <a:lnL>
                      <a:noFill/>
                    </a:lnL>
                    <a:lnR>
                      <a:noFill/>
                    </a:lnR>
                    <a:lnT>
                      <a:noFill/>
                    </a:lnT>
                    <a:lnB>
                      <a:noFill/>
                    </a:lnB>
                  </a:tcPr>
                </a:tc>
                <a:extLst>
                  <a:ext uri="{0D108BD9-81ED-4DB2-BD59-A6C34878D82A}">
                    <a16:rowId xmlns:a16="http://schemas.microsoft.com/office/drawing/2014/main" val="2292544433"/>
                  </a:ext>
                </a:extLst>
              </a:tr>
            </a:tbl>
          </a:graphicData>
        </a:graphic>
      </p:graphicFrame>
      <p:sp>
        <p:nvSpPr>
          <p:cNvPr id="3" name="Control 1"/>
          <p:cNvSpPr>
            <a:spLocks noChangeArrowheads="1" noChangeShapeType="1"/>
          </p:cNvSpPr>
          <p:nvPr/>
        </p:nvSpPr>
        <p:spPr bwMode="auto">
          <a:xfrm>
            <a:off x="1118341" y="7198350"/>
            <a:ext cx="9744075" cy="468313"/>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Tree>
    <p:extLst>
      <p:ext uri="{BB962C8B-B14F-4D97-AF65-F5344CB8AC3E}">
        <p14:creationId xmlns:p14="http://schemas.microsoft.com/office/powerpoint/2010/main" val="168739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Key Academic Language</a:t>
            </a:r>
            <a:br>
              <a:rPr lang="en-GB" dirty="0" smtClean="0"/>
            </a:br>
            <a:r>
              <a:rPr lang="en-GB" dirty="0" smtClean="0"/>
              <a:t>Paper one</a:t>
            </a:r>
            <a:endParaRPr lang="en-GB" dirty="0"/>
          </a:p>
        </p:txBody>
      </p:sp>
    </p:spTree>
    <p:extLst>
      <p:ext uri="{BB962C8B-B14F-4D97-AF65-F5344CB8AC3E}">
        <p14:creationId xmlns:p14="http://schemas.microsoft.com/office/powerpoint/2010/main" val="1626034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873597" y="526577"/>
            <a:ext cx="4810125" cy="5953125"/>
          </a:xfrm>
          <a:prstGeom prst="rect">
            <a:avLst/>
          </a:prstGeom>
        </p:spPr>
      </p:pic>
      <p:pic>
        <p:nvPicPr>
          <p:cNvPr id="7" name="Picture 6"/>
          <p:cNvPicPr>
            <a:picLocks noChangeAspect="1"/>
          </p:cNvPicPr>
          <p:nvPr/>
        </p:nvPicPr>
        <p:blipFill>
          <a:blip r:embed="rId3"/>
          <a:stretch>
            <a:fillRect/>
          </a:stretch>
        </p:blipFill>
        <p:spPr>
          <a:xfrm>
            <a:off x="5843587" y="526577"/>
            <a:ext cx="2333625" cy="5934075"/>
          </a:xfrm>
          <a:prstGeom prst="rect">
            <a:avLst/>
          </a:prstGeom>
        </p:spPr>
      </p:pic>
      <p:pic>
        <p:nvPicPr>
          <p:cNvPr id="8" name="Picture 7"/>
          <p:cNvPicPr>
            <a:picLocks noChangeAspect="1"/>
          </p:cNvPicPr>
          <p:nvPr/>
        </p:nvPicPr>
        <p:blipFill>
          <a:blip r:embed="rId4"/>
          <a:stretch>
            <a:fillRect/>
          </a:stretch>
        </p:blipFill>
        <p:spPr>
          <a:xfrm>
            <a:off x="8568509" y="429011"/>
            <a:ext cx="2543175" cy="2886075"/>
          </a:xfrm>
          <a:prstGeom prst="rect">
            <a:avLst/>
          </a:prstGeom>
        </p:spPr>
      </p:pic>
    </p:spTree>
    <p:extLst>
      <p:ext uri="{BB962C8B-B14F-4D97-AF65-F5344CB8AC3E}">
        <p14:creationId xmlns:p14="http://schemas.microsoft.com/office/powerpoint/2010/main" val="1921333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TotalTime>
  <Words>1622</Words>
  <Application>Microsoft Office PowerPoint</Application>
  <PresentationFormat>Widescreen</PresentationFormat>
  <Paragraphs>219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Calibri Light</vt:lpstr>
      <vt:lpstr>Symbol</vt:lpstr>
      <vt:lpstr>Office Theme</vt:lpstr>
      <vt:lpstr>Key Dates Paper one</vt:lpstr>
      <vt:lpstr>PowerPoint Presentation</vt:lpstr>
      <vt:lpstr>PowerPoint Presentation</vt:lpstr>
      <vt:lpstr>PowerPoint Presentation</vt:lpstr>
      <vt:lpstr>PowerPoint Presentation</vt:lpstr>
      <vt:lpstr>PowerPoint Presentation</vt:lpstr>
      <vt:lpstr>PowerPoint Presentation</vt:lpstr>
      <vt:lpstr>Key Academic Language Paper one</vt:lpstr>
      <vt:lpstr>PowerPoint Presentation</vt:lpstr>
    </vt:vector>
  </TitlesOfParts>
  <Company>Sir John Hunt CSC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Dates Paper two</dc:title>
  <dc:creator>M. Carpenter</dc:creator>
  <cp:lastModifiedBy>M. Carpenter</cp:lastModifiedBy>
  <cp:revision>7</cp:revision>
  <dcterms:created xsi:type="dcterms:W3CDTF">2019-03-07T08:09:34Z</dcterms:created>
  <dcterms:modified xsi:type="dcterms:W3CDTF">2019-03-11T17:57:36Z</dcterms:modified>
</cp:coreProperties>
</file>