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75" r:id="rId5"/>
    <p:sldId id="271" r:id="rId6"/>
    <p:sldId id="276" r:id="rId7"/>
    <p:sldId id="274" r:id="rId8"/>
    <p:sldId id="265" r:id="rId9"/>
    <p:sldId id="277" r:id="rId10"/>
    <p:sldId id="269" r:id="rId11"/>
    <p:sldId id="257" r:id="rId12"/>
    <p:sldId id="278" r:id="rId13"/>
    <p:sldId id="270" r:id="rId14"/>
    <p:sldId id="258" r:id="rId15"/>
    <p:sldId id="259" r:id="rId16"/>
    <p:sldId id="264" r:id="rId17"/>
    <p:sldId id="279" r:id="rId18"/>
    <p:sldId id="280" r:id="rId19"/>
    <p:sldId id="281" r:id="rId20"/>
    <p:sldId id="263" r:id="rId21"/>
    <p:sldId id="262" r:id="rId22"/>
    <p:sldId id="261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66" d="100"/>
          <a:sy n="66" d="100"/>
        </p:scale>
        <p:origin x="-22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4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8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4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4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0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8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8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5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A2-BC8C-4237-AEE3-8E4C70E6B307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D7A4-1A50-4BC4-81CC-3E164FDBC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73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Paper 1 (1 hour 15 minutes)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Guide to answering the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43" y="4429919"/>
            <a:ext cx="7850814" cy="21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731" y="78554"/>
            <a:ext cx="317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538135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Explain</a:t>
            </a:r>
            <a:endParaRPr lang="en-GB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9168" y="627430"/>
            <a:ext cx="529446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Explain why……………………..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2700" b="1" i="1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AQA Chevin Pro Medium"/>
                <a:ea typeface="MS Gothic"/>
                <a:cs typeface="Times New Roman" panose="02020603050405020304" pitchFamily="18" charset="0"/>
              </a:rPr>
              <a:t>Example question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49284" y="2603442"/>
            <a:ext cx="3017838" cy="1684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does explain mean?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make (an idea or situation) clear to someone by describing it in more detail or revealing relevant facts.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"they explained that their lives centred on the religious rituals"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synonyms: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describe, give an explanation of, make clear/plain, spell out, put into words, express in word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9168" y="1689259"/>
            <a:ext cx="8050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Explain why</a:t>
            </a:r>
            <a:r>
              <a:rPr kumimoji="0" lang="en-US" alt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there was rapid progress in approaches to preventing illness in Britain during the period c.1750 –c.1900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baseline="0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You may use the following in your answer: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The 1875 public Health Act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i="1" dirty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kumimoji="0" lang="en-US" alt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he work of John Snow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baseline="0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You</a:t>
            </a:r>
            <a:r>
              <a:rPr lang="en-US" altLang="en-US" sz="1600" i="1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must also use information of your own.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(12 marks)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631" y="5069585"/>
            <a:ext cx="5370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Where will I see this type of question?</a:t>
            </a:r>
          </a:p>
          <a:p>
            <a:r>
              <a:rPr lang="en-GB" dirty="0" smtClean="0"/>
              <a:t>Paper one, Section B: Medicine in Britain 12.50-Present</a:t>
            </a:r>
          </a:p>
          <a:p>
            <a:r>
              <a:rPr lang="en-GB" dirty="0" smtClean="0"/>
              <a:t>Paper two: Section B: Early Elizabethan England</a:t>
            </a:r>
          </a:p>
          <a:p>
            <a:r>
              <a:rPr lang="en-GB" dirty="0" smtClean="0"/>
              <a:t>Paper three: Weimar and Nazi Germany 1918-39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3" y="3445676"/>
            <a:ext cx="3114164" cy="32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1" y="307398"/>
            <a:ext cx="5227224" cy="3562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4674154" y="-407433"/>
            <a:ext cx="40511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4" y="395287"/>
            <a:ext cx="5419725" cy="2861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670" y="3463039"/>
            <a:ext cx="4995865" cy="3372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709" y="4608996"/>
            <a:ext cx="3630815" cy="136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06" y="4981914"/>
            <a:ext cx="1470403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565" y="1826246"/>
            <a:ext cx="328792" cy="23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999388" y="3305575"/>
            <a:ext cx="345487" cy="24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290723" y="4949582"/>
            <a:ext cx="4762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876" y="444157"/>
            <a:ext cx="5774724" cy="6015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67" y="444157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examiners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7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5731" y="78554"/>
            <a:ext cx="317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538135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Judgement</a:t>
            </a:r>
            <a:endParaRPr lang="en-GB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9168" y="627430"/>
            <a:ext cx="839544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…Statement”….. How far do you agree? (16)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2700" b="1" i="1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AQA Chevin Pro Medium"/>
                <a:ea typeface="MS Gothic"/>
                <a:cs typeface="Times New Roman" panose="02020603050405020304" pitchFamily="18" charset="0"/>
              </a:rPr>
              <a:t>Example question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52889" y="790392"/>
            <a:ext cx="3017838" cy="21706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does judgement mean?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ability to make considered decisions or come to sensible conclusions.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"an error of judgement"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synonyms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discernment, acumen, shrewdness, astuteness, common sense, good sense, sense, perception, perspicacity, percipience,</a:t>
            </a:r>
            <a:r>
              <a:rPr kumimoji="0" lang="en-GB" altLang="en-US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intelligence, awareness, canniness, sharpness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0368" y="1935480"/>
            <a:ext cx="8050725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“There was little</a:t>
            </a:r>
            <a:r>
              <a:rPr kumimoji="0" lang="en-US" alt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progress to medicine </a:t>
            </a:r>
            <a:r>
              <a:rPr lang="en-US" altLang="en-US" sz="1600" i="1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during the medieval period *c.1250-c.1500).” How far do you agree?</a:t>
            </a:r>
            <a:endParaRPr kumimoji="0" lang="en-US" altLang="en-US" sz="1600" b="0" i="1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QA Chevin Pro Medium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baseline="0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You may use the following in your answer: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St Bartholomew's Hospital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The Theory of the four Humours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baseline="0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You</a:t>
            </a:r>
            <a:r>
              <a:rPr lang="en-US" altLang="en-US" sz="1600" i="1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must also use information of your own.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(16 marks)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i="1" dirty="0" smtClean="0">
              <a:solidFill>
                <a:srgbClr val="000000"/>
              </a:solidFill>
              <a:latin typeface="AQA Chevin Pro Medium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QA Chevin Pro Medium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 smtClean="0">
                <a:solidFill>
                  <a:srgbClr val="000000"/>
                </a:solidFill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Don’t forget there are also 4 SPAG marks to be gained / lost here to take extra care!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QA Chevin Pro Medium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i="1" dirty="0" smtClean="0">
              <a:solidFill>
                <a:srgbClr val="000000"/>
              </a:solidFill>
              <a:latin typeface="AQA Chevin Pro Medium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368" y="4924620"/>
            <a:ext cx="5370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Where will I see this type of question?</a:t>
            </a:r>
          </a:p>
          <a:p>
            <a:r>
              <a:rPr lang="en-GB" dirty="0" smtClean="0"/>
              <a:t>Paper one, Section B: Medicine in Britain 12.50-Present</a:t>
            </a:r>
          </a:p>
          <a:p>
            <a:r>
              <a:rPr lang="en-GB" dirty="0" smtClean="0"/>
              <a:t>Paper two: Section B: Early Elizabethan England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59" y="3258919"/>
            <a:ext cx="4039946" cy="35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3" y="306775"/>
            <a:ext cx="5095875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48" y="2305398"/>
            <a:ext cx="5162550" cy="427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535" y="824912"/>
            <a:ext cx="4195996" cy="51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41" y="278780"/>
            <a:ext cx="5155373" cy="6137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77" y="399941"/>
            <a:ext cx="5100870" cy="49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59" y="3854023"/>
            <a:ext cx="6096000" cy="2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82" y="693989"/>
            <a:ext cx="7031077" cy="2107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15" y="198049"/>
            <a:ext cx="41433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8" y="123567"/>
            <a:ext cx="5205484" cy="660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870" y="205465"/>
            <a:ext cx="4767649" cy="6523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878" y="-61099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examiners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3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5" y="0"/>
            <a:ext cx="5486400" cy="6943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28" y="207040"/>
            <a:ext cx="4882451" cy="652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4311785" y="2446638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examiners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08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027" y="2651125"/>
            <a:ext cx="10515600" cy="1325563"/>
          </a:xfrm>
        </p:spPr>
        <p:txBody>
          <a:bodyPr/>
          <a:lstStyle/>
          <a:p>
            <a:r>
              <a:rPr lang="en-GB" dirty="0" smtClean="0"/>
              <a:t>Language aids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0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04" y="151882"/>
            <a:ext cx="5671494" cy="61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7" y="233076"/>
            <a:ext cx="9753600" cy="64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566737"/>
            <a:ext cx="108394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76" y="739358"/>
            <a:ext cx="9001125" cy="56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849" y="394707"/>
            <a:ext cx="7859054" cy="57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3428" y="532884"/>
            <a:ext cx="317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538135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Features</a:t>
            </a:r>
            <a:endParaRPr lang="en-GB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9168" y="15862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36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Describe two features of……………………..</a:t>
            </a:r>
            <a:endParaRPr kumimoji="0" lang="en-GB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2700" b="1" i="1" u="none" strike="noStrike" cap="none" normalizeH="0" baseline="0" smtClean="0">
                <a:ln>
                  <a:noFill/>
                </a:ln>
                <a:solidFill>
                  <a:srgbClr val="8496B0"/>
                </a:solidFill>
                <a:effectLst/>
                <a:latin typeface="AQA Chevin Pro Medium"/>
                <a:ea typeface="MS Gothic"/>
                <a:cs typeface="Times New Roman" panose="02020603050405020304" pitchFamily="18" charset="0"/>
              </a:rPr>
              <a:t>Example question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74836" y="422730"/>
            <a:ext cx="3017838" cy="1684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a feature?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distinctive attribute or aspect of something.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"a well-appointed house with interesting decorative features"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fontAlgn="t"/>
            <a:r>
              <a:rPr lang="en-GB" sz="12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synonyms:</a:t>
            </a:r>
          </a:p>
          <a:p>
            <a:pPr fontAlgn="ctr"/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characteristic, attribute, quality, </a:t>
            </a:r>
            <a:r>
              <a:rPr lang="en-GB" sz="120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property</a:t>
            </a:r>
            <a:r>
              <a:rPr lang="en-GB" sz="120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trait, mark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9168" y="2324187"/>
            <a:ext cx="113352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Describe two features of the support trench system on the Western Front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(4 marks)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819704" y="3620413"/>
            <a:ext cx="5242560" cy="25469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983755" y="4991345"/>
            <a:ext cx="2024742" cy="1514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0072" y="3248188"/>
            <a:ext cx="5500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Where will I see this type of question?</a:t>
            </a:r>
          </a:p>
          <a:p>
            <a:r>
              <a:rPr lang="en-GB" dirty="0" smtClean="0"/>
              <a:t>Paper one, Section A: British Sector of the Western Front</a:t>
            </a:r>
          </a:p>
          <a:p>
            <a:r>
              <a:rPr lang="en-GB" dirty="0" smtClean="0"/>
              <a:t>Paper two: Section B: Early Elizabethan England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56" y="4457590"/>
            <a:ext cx="3000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84" y="1482812"/>
            <a:ext cx="8314970" cy="283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7524" y="679622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examiners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4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848" y="158994"/>
            <a:ext cx="9032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538135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Evaluate the usefulness of sources</a:t>
            </a:r>
            <a:endParaRPr lang="en-GB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1993" y="1036999"/>
            <a:ext cx="814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lang="en-US" altLang="en-US" sz="2400" dirty="0" smtClean="0">
                <a:solidFill>
                  <a:srgbClr val="0070C0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How useful are sources A and B for an enquiry into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…………………..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3700" algn="l"/>
                <a:tab pos="2800350" algn="l"/>
                <a:tab pos="4432300" algn="ctr"/>
              </a:tabLst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AQA Chevin Pro Medium"/>
                <a:ea typeface="MS Gothic"/>
                <a:cs typeface="Times New Roman" panose="02020603050405020304" pitchFamily="18" charset="0"/>
              </a:rPr>
              <a:t>Example question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90659" y="578450"/>
            <a:ext cx="3017838" cy="1459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a source?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place, person, or thing from which something originates or can be obtained</a:t>
            </a: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synonyms</a:t>
            </a:r>
            <a:r>
              <a:rPr lang="en-GB" sz="1200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fontAlgn="ctr"/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origin, cause, authority, expert, </a:t>
            </a: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provenance, father</a:t>
            </a: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sz="12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originator</a:t>
            </a:r>
            <a:endParaRPr lang="en-GB" altLang="en-US" sz="12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1849" y="2018174"/>
            <a:ext cx="11539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How useful are Sources A and</a:t>
            </a:r>
            <a:r>
              <a:rPr kumimoji="0" lang="en-US" altLang="en-US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B for an enquiry into the problems the medical service faced transporting injured soldiers? Explain your answer using sources A and B and your own knowledge of the historical context.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(8 marks)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QA Chevin Pro Medium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329" y="2889537"/>
            <a:ext cx="5500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Where will I see this type of question?</a:t>
            </a:r>
          </a:p>
          <a:p>
            <a:r>
              <a:rPr lang="en-GB" dirty="0" smtClean="0"/>
              <a:t>Paper one, Section A: British Sector of the Western Front</a:t>
            </a:r>
          </a:p>
          <a:p>
            <a:r>
              <a:rPr lang="en-GB" dirty="0" smtClean="0"/>
              <a:t>Paper three: Question 3A Hitler and the Weimar Years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00" y="3261801"/>
            <a:ext cx="5236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Remember CPNOPC (CAT)!</a:t>
            </a:r>
          </a:p>
          <a:p>
            <a:endParaRPr lang="en-GB" u="sng" dirty="0"/>
          </a:p>
          <a:p>
            <a:r>
              <a:rPr lang="en-GB" u="sng" dirty="0" smtClean="0">
                <a:solidFill>
                  <a:srgbClr val="FF0000"/>
                </a:solidFill>
              </a:rPr>
              <a:t>Content</a:t>
            </a:r>
            <a:r>
              <a:rPr lang="en-GB" u="sng" dirty="0" smtClean="0"/>
              <a:t>- </a:t>
            </a:r>
            <a:r>
              <a:rPr lang="en-GB" dirty="0" smtClean="0"/>
              <a:t>highlight or underline useful information –judge how useful this information is in relation the question </a:t>
            </a:r>
          </a:p>
          <a:p>
            <a:r>
              <a:rPr lang="en-GB" u="sng" dirty="0" smtClean="0">
                <a:solidFill>
                  <a:srgbClr val="FF0000"/>
                </a:solidFill>
              </a:rPr>
              <a:t>Provenan</a:t>
            </a:r>
            <a:r>
              <a:rPr lang="en-GB" u="sng" dirty="0">
                <a:solidFill>
                  <a:srgbClr val="FF0000"/>
                </a:solidFill>
              </a:rPr>
              <a:t>ce-</a:t>
            </a:r>
            <a:r>
              <a:rPr lang="en-GB" u="sng" dirty="0" smtClean="0"/>
              <a:t> 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u="sng" dirty="0">
                <a:solidFill>
                  <a:srgbClr val="FF0000"/>
                </a:solidFill>
              </a:rPr>
              <a:t>Nature</a:t>
            </a:r>
            <a:r>
              <a:rPr lang="en-GB" dirty="0" smtClean="0"/>
              <a:t>- What type of source is it?- how does this affect its utility (usefulness)?</a:t>
            </a:r>
          </a:p>
          <a:p>
            <a:r>
              <a:rPr lang="en-GB" dirty="0"/>
              <a:t>	</a:t>
            </a:r>
            <a:r>
              <a:rPr lang="en-GB" u="sng" dirty="0">
                <a:solidFill>
                  <a:srgbClr val="FF0000"/>
                </a:solidFill>
              </a:rPr>
              <a:t>Origin-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produced it?- how does this affect its utility?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u="sng" dirty="0">
                <a:solidFill>
                  <a:srgbClr val="FF0000"/>
                </a:solidFill>
              </a:rPr>
              <a:t>Purpose-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was it produced- how does this affects it’s reliability?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335806" y="5384800"/>
            <a:ext cx="705619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5210" y="3905200"/>
            <a:ext cx="5810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Context- </a:t>
            </a:r>
            <a:r>
              <a:rPr lang="en-GB" dirty="0" smtClean="0"/>
              <a:t>compare the key message with that of your own knowledge, do the </a:t>
            </a:r>
            <a:r>
              <a:rPr lang="en-GB" u="sng" dirty="0">
                <a:solidFill>
                  <a:srgbClr val="FF0000"/>
                </a:solidFill>
              </a:rPr>
              <a:t>CAT</a:t>
            </a:r>
            <a:r>
              <a:rPr lang="en-GB" dirty="0" smtClean="0"/>
              <a:t> test:</a:t>
            </a:r>
          </a:p>
          <a:p>
            <a:r>
              <a:rPr lang="en-GB" dirty="0"/>
              <a:t>	</a:t>
            </a:r>
            <a:r>
              <a:rPr lang="en-GB" dirty="0" smtClean="0"/>
              <a:t>Is the source </a:t>
            </a:r>
            <a:r>
              <a:rPr lang="en-GB" u="sng" dirty="0">
                <a:solidFill>
                  <a:srgbClr val="FF0000"/>
                </a:solidFill>
              </a:rPr>
              <a:t>comprehensive</a:t>
            </a:r>
            <a:r>
              <a:rPr lang="en-GB" dirty="0" smtClean="0"/>
              <a:t>- does it have limitations?</a:t>
            </a:r>
          </a:p>
          <a:p>
            <a:r>
              <a:rPr lang="en-GB" dirty="0"/>
              <a:t>	</a:t>
            </a:r>
            <a:r>
              <a:rPr lang="en-GB" dirty="0" smtClean="0"/>
              <a:t>Is the source </a:t>
            </a:r>
            <a:r>
              <a:rPr lang="en-GB" u="sng" dirty="0">
                <a:solidFill>
                  <a:srgbClr val="FF0000"/>
                </a:solidFill>
              </a:rPr>
              <a:t>accurate</a:t>
            </a:r>
            <a:r>
              <a:rPr lang="en-GB" dirty="0" smtClean="0"/>
              <a:t>- does it match what you know about the topic?</a:t>
            </a:r>
          </a:p>
          <a:p>
            <a:r>
              <a:rPr lang="en-GB" dirty="0"/>
              <a:t>	</a:t>
            </a:r>
            <a:r>
              <a:rPr lang="en-GB" dirty="0" smtClean="0"/>
              <a:t>Is the source </a:t>
            </a:r>
            <a:r>
              <a:rPr lang="en-GB" u="sng" dirty="0">
                <a:solidFill>
                  <a:srgbClr val="FF0000"/>
                </a:solidFill>
              </a:rPr>
              <a:t>typical</a:t>
            </a:r>
            <a:r>
              <a:rPr lang="en-GB" dirty="0" smtClean="0"/>
              <a:t>- did these events happen regularly or were they unusual? </a:t>
            </a:r>
          </a:p>
          <a:p>
            <a:endParaRPr lang="en-GB" dirty="0" smtClean="0"/>
          </a:p>
          <a:p>
            <a:r>
              <a:rPr lang="en-GB" dirty="0" smtClean="0"/>
              <a:t>Do a CPNOPC(CAT) for both sources!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8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53" y="1099752"/>
            <a:ext cx="7897325" cy="3688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913" y="358346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examiners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36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02" y="270366"/>
            <a:ext cx="6043226" cy="63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3428" y="532884"/>
            <a:ext cx="3177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538135"/>
                </a:solidFill>
                <a:effectLst/>
                <a:latin typeface="AQA Chevin Pro Medium"/>
                <a:ea typeface="MS Gothic"/>
                <a:cs typeface="Times New Roman" panose="02020603050405020304" pitchFamily="18" charset="0"/>
              </a:rPr>
              <a:t>Compare</a:t>
            </a:r>
            <a:endParaRPr lang="en-GB" sz="4000" dirty="0" smtClean="0">
              <a:solidFill>
                <a:srgbClr val="0070C0"/>
              </a:solidFill>
              <a:effectLst/>
              <a:latin typeface="AQA Chevin Pro Medium"/>
              <a:ea typeface="MS Gothic"/>
              <a:cs typeface="Times New Roman" panose="02020603050405020304" pitchFamily="18" charset="0"/>
            </a:endParaRPr>
          </a:p>
          <a:p>
            <a:endParaRPr lang="en-GB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9168" y="1274674"/>
            <a:ext cx="1143933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2800350" algn="l"/>
                <a:tab pos="4432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Describe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similarities </a:t>
            </a:r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between the key features </a:t>
            </a:r>
          </a:p>
          <a:p>
            <a:pPr lvl="0"/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of two different time periods</a:t>
            </a:r>
            <a:r>
              <a:rPr lang="en-US" alt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MS Gothic"/>
                <a:cs typeface="Times New Roman" panose="02020603050405020304" pitchFamily="18" charset="0"/>
              </a:rPr>
              <a:t>……………………..</a:t>
            </a:r>
            <a:endParaRPr lang="en-GB" sz="3600" dirty="0" smtClean="0">
              <a:solidFill>
                <a:srgbClr val="0070C0"/>
              </a:solidFill>
              <a:latin typeface="Calibri" panose="020F0502020204030204" pitchFamily="34" charset="0"/>
              <a:ea typeface="MS Gothic"/>
              <a:cs typeface="Times New Roman" panose="02020603050405020304" pitchFamily="18" charset="0"/>
            </a:endParaRPr>
          </a:p>
          <a:p>
            <a:r>
              <a:rPr kumimoji="0" lang="en-US" altLang="en-US" sz="2700" b="1" i="1" u="none" strike="noStrike" cap="none" normalizeH="0" baseline="0" dirty="0" smtClean="0">
                <a:ln>
                  <a:noFill/>
                </a:ln>
                <a:solidFill>
                  <a:srgbClr val="8496B0"/>
                </a:solidFill>
                <a:effectLst/>
                <a:latin typeface="AQA Chevin Pro Medium"/>
                <a:ea typeface="MS Gothic"/>
                <a:cs typeface="Times New Roman" panose="02020603050405020304" pitchFamily="18" charset="0"/>
              </a:rPr>
              <a:t>Example question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982" y="2567336"/>
            <a:ext cx="537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Where will I see this type of question?</a:t>
            </a:r>
          </a:p>
          <a:p>
            <a:r>
              <a:rPr lang="en-GB" dirty="0" smtClean="0"/>
              <a:t>Paper one, Section B: Medicine in Britain 12.50-Present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13667"/>
            <a:ext cx="7890794" cy="3168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08" y="5467739"/>
            <a:ext cx="1223976" cy="1302661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396541" y="263008"/>
            <a:ext cx="2688934" cy="1657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are similarities?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similar feature or aspect.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"the similarities between people of different nationalities"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synonyms: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resemblance, likeness, sameness, similar nature, similitude, comparability, correspondence, comparison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081" y="3272888"/>
            <a:ext cx="3068789" cy="21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76" y="1048954"/>
            <a:ext cx="6668143" cy="5613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7524" y="679622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examiners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631</Words>
  <Application>Microsoft Office PowerPoint</Application>
  <PresentationFormat>Widescreen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Gothic</vt:lpstr>
      <vt:lpstr>AQA Chevin Pro Medium</vt:lpstr>
      <vt:lpstr>Arial</vt:lpstr>
      <vt:lpstr>Calibri</vt:lpstr>
      <vt:lpstr>Calibri Light</vt:lpstr>
      <vt:lpstr>MS Mincho</vt:lpstr>
      <vt:lpstr>Times New Roman</vt:lpstr>
      <vt:lpstr>Office Theme</vt:lpstr>
      <vt:lpstr>Paper 1 (1 hour 15 minutes)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aids</vt:lpstr>
      <vt:lpstr>PowerPoint Presentation</vt:lpstr>
      <vt:lpstr>PowerPoint Presentation</vt:lpstr>
      <vt:lpstr>PowerPoint Presentation</vt:lpstr>
      <vt:lpstr>PowerPoint Presentation</vt:lpstr>
    </vt:vector>
  </TitlesOfParts>
  <Company>Sir John Hunt 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Mike.carpenter</dc:creator>
  <cp:lastModifiedBy>M. Carpenter</cp:lastModifiedBy>
  <cp:revision>33</cp:revision>
  <dcterms:created xsi:type="dcterms:W3CDTF">2018-05-15T16:58:47Z</dcterms:created>
  <dcterms:modified xsi:type="dcterms:W3CDTF">2019-03-07T13:12:46Z</dcterms:modified>
</cp:coreProperties>
</file>